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67" r:id="rId3"/>
    <p:sldId id="262" r:id="rId4"/>
    <p:sldId id="346" r:id="rId5"/>
    <p:sldId id="341" r:id="rId6"/>
    <p:sldId id="281" r:id="rId7"/>
    <p:sldId id="260" r:id="rId8"/>
    <p:sldId id="270" r:id="rId9"/>
    <p:sldId id="272" r:id="rId10"/>
    <p:sldId id="352" r:id="rId11"/>
    <p:sldId id="361" r:id="rId12"/>
    <p:sldId id="363" r:id="rId13"/>
    <p:sldId id="261" r:id="rId14"/>
    <p:sldId id="365" r:id="rId15"/>
    <p:sldId id="368" r:id="rId16"/>
    <p:sldId id="284" r:id="rId17"/>
    <p:sldId id="290" r:id="rId18"/>
    <p:sldId id="295" r:id="rId19"/>
    <p:sldId id="329" r:id="rId20"/>
    <p:sldId id="311" r:id="rId21"/>
    <p:sldId id="364" r:id="rId22"/>
    <p:sldId id="369" r:id="rId23"/>
    <p:sldId id="287" r:id="rId24"/>
    <p:sldId id="304" r:id="rId25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pe RICORDEAU" initials="Ph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25176A"/>
    <a:srgbClr val="004CF5"/>
    <a:srgbClr val="374DC0"/>
    <a:srgbClr val="3149B9"/>
    <a:srgbClr val="0048E7"/>
    <a:srgbClr val="003EC8"/>
    <a:srgbClr val="0032A2"/>
    <a:srgbClr val="003ABE"/>
    <a:srgbClr val="003EC7"/>
    <a:srgbClr val="004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26" autoAdjust="0"/>
    <p:restoredTop sz="94645"/>
  </p:normalViewPr>
  <p:slideViewPr>
    <p:cSldViewPr snapToGrid="0" snapToObjects="1">
      <p:cViewPr varScale="1">
        <p:scale>
          <a:sx n="105" d="100"/>
          <a:sy n="105" d="100"/>
        </p:scale>
        <p:origin x="13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7" d="100"/>
        <a:sy n="1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29BAC-F678-C548-842F-50ED3D0DCEA8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A0BD-20A1-4A43-A74D-1FCBD2D4C8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9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07C24-756F-7F47-8F4E-FCA8DCB97959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8AC86-ED92-2C40-B5AB-3127EE4388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8AC86-ED92-2C40-B5AB-3127EE4388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59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8AC86-ED92-2C40-B5AB-3127EE43886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11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c758654c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c758654c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Modules 1 &amp; 2 run every 5 minutes. The Machine Learning’s reliability is evaluated continuously, and if its confidence level is low the decision is handed over to an expert system (which is not really machine learning, just a decision tree with multiple equations). Everyone knows the article on machine learning vision system from Google that could predict that a photo was a cat 99 times in a row, but the 100th time said it was a coliflower. In Diabeloop’s case as well, sometimes the Machine Learning doesn’t understand the situation. Which is why we have this continuous confidence methodology as well as a back-up algorithm.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Module 3, the long-term machine learning, is evaluating patterns in the lifestyle or physiology of the person (night vs day, week-end vs week, etc…) and integrates those patterns into the short-term algorithms.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974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14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95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52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flipH="1">
            <a:off x="-23426" y="6135364"/>
            <a:ext cx="12231393" cy="751851"/>
          </a:xfrm>
          <a:custGeom>
            <a:avLst/>
            <a:gdLst/>
            <a:ahLst/>
            <a:cxnLst/>
            <a:rect l="l" t="t" r="r" b="b"/>
            <a:pathLst>
              <a:path w="366502" h="31288" extrusionOk="0">
                <a:moveTo>
                  <a:pt x="366494" y="0"/>
                </a:moveTo>
                <a:lnTo>
                  <a:pt x="366502" y="31288"/>
                </a:lnTo>
                <a:lnTo>
                  <a:pt x="119" y="30666"/>
                </a:lnTo>
                <a:lnTo>
                  <a:pt x="0" y="12926"/>
                </a:lnTo>
                <a:close/>
              </a:path>
            </a:pathLst>
          </a:custGeom>
          <a:solidFill>
            <a:srgbClr val="00A3E2"/>
          </a:solidFill>
          <a:ln>
            <a:noFill/>
          </a:ln>
        </p:spPr>
      </p:sp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533667" y="101600"/>
            <a:ext cx="103964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3E2"/>
              </a:buClr>
              <a:buSzPts val="2000"/>
              <a:buFont typeface="Ubuntu"/>
              <a:buChar char="●"/>
              <a:defRPr sz="2000" b="1">
                <a:solidFill>
                  <a:srgbClr val="00A3E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533667" y="601543"/>
            <a:ext cx="10396400" cy="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E2"/>
              </a:buClr>
              <a:buSzPts val="1400"/>
              <a:buFont typeface="Ubuntu"/>
              <a:buNone/>
              <a:defRPr>
                <a:solidFill>
                  <a:srgbClr val="00A3E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304200" y="1326400"/>
            <a:ext cx="10072000" cy="4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➔"/>
              <a:defRPr sz="1200">
                <a:solidFill>
                  <a:srgbClr val="666666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◆"/>
              <a:defRPr sz="1200">
                <a:solidFill>
                  <a:srgbClr val="666666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◆"/>
              <a:defRPr sz="1200">
                <a:solidFill>
                  <a:srgbClr val="666666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◆"/>
              <a:defRPr sz="1200">
                <a:solidFill>
                  <a:srgbClr val="666666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07" y="6236967"/>
            <a:ext cx="582500" cy="5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ctrTitle" idx="3"/>
          </p:nvPr>
        </p:nvSpPr>
        <p:spPr>
          <a:xfrm>
            <a:off x="760179" y="6363947"/>
            <a:ext cx="56468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Ubuntu Light"/>
              <a:buChar char="●"/>
              <a:defRPr sz="11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○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■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●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○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■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●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○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 Light"/>
              <a:buChar char="■"/>
              <a:defRPr sz="12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33" y="6434733"/>
            <a:ext cx="731600" cy="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buNone/>
              <a:defRPr sz="1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2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F00FF"/>
          </p15:clr>
        </p15:guide>
        <p15:guide id="2" orient="horz" pos="454" userDrawn="1">
          <p15:clr>
            <a:srgbClr val="FF00FF"/>
          </p15:clr>
        </p15:guide>
        <p15:guide id="3" pos="400" userDrawn="1">
          <p15:clr>
            <a:srgbClr val="FF00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93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78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60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19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26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30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2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20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0EE66-0439-D14D-A86D-C2F0C6075DB6}" type="datetimeFigureOut">
              <a:rPr lang="fr-FR" smtClean="0"/>
              <a:t>12/09/2019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7E37-0495-B94C-AC21-9B170972C33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0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fr/url?sa=i&amp;rct=j&amp;q=&amp;esrc=s&amp;source=images&amp;cd=&amp;ved=2ahUKEwi8rciOx7zkAhUtx4UKHQ3fDNoQjRx6BAgBEAQ&amp;url=https://www.inserm.fr/information-en-sante/dossiers-information/nutrition-et-sante&amp;psig=AOvVaw1Bp1WZ41xvnSnQUbDbZ1m9&amp;ust=1567871629337570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36638"/>
            <a:ext cx="12192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0090"/>
                </a:solidFill>
              </a:rPr>
              <a:t>The patient, the </a:t>
            </a:r>
            <a:r>
              <a:rPr lang="fr-FR" sz="3600" dirty="0" err="1">
                <a:solidFill>
                  <a:srgbClr val="000090"/>
                </a:solidFill>
              </a:rPr>
              <a:t>physician</a:t>
            </a:r>
            <a:r>
              <a:rPr lang="fr-FR" sz="3600" dirty="0">
                <a:solidFill>
                  <a:srgbClr val="000090"/>
                </a:solidFill>
              </a:rPr>
              <a:t> and the </a:t>
            </a:r>
            <a:r>
              <a:rPr lang="fr-FR" sz="3600" dirty="0" err="1">
                <a:solidFill>
                  <a:srgbClr val="000090"/>
                </a:solidFill>
              </a:rPr>
              <a:t>health</a:t>
            </a:r>
            <a:r>
              <a:rPr lang="fr-FR" sz="3600" dirty="0">
                <a:solidFill>
                  <a:srgbClr val="000090"/>
                </a:solidFill>
              </a:rPr>
              <a:t> system </a:t>
            </a:r>
          </a:p>
          <a:p>
            <a:pPr algn="ctr"/>
            <a:r>
              <a:rPr lang="fr-FR" sz="3600" dirty="0">
                <a:solidFill>
                  <a:srgbClr val="000090"/>
                </a:solidFill>
              </a:rPr>
              <a:t>in the digital </a:t>
            </a:r>
            <a:r>
              <a:rPr lang="fr-FR" sz="3600" dirty="0" err="1">
                <a:solidFill>
                  <a:srgbClr val="000090"/>
                </a:solidFill>
              </a:rPr>
              <a:t>age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14498" y="6138307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0090"/>
                </a:solidFill>
              </a:rPr>
              <a:t>Ottawa, septembre 2019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203" y="2007705"/>
            <a:ext cx="3890152" cy="38901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52864" y="6138307"/>
            <a:ext cx="467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000090"/>
                </a:solidFill>
              </a:rPr>
              <a:t>pierre.corvol@academie-sciences.fr</a:t>
            </a:r>
            <a:endParaRPr lang="fr-FR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8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2D4C54-8EE2-2248-BBA2-FB72B3C53868}"/>
              </a:ext>
            </a:extLst>
          </p:cNvPr>
          <p:cNvSpPr txBox="1"/>
          <p:nvPr/>
        </p:nvSpPr>
        <p:spPr>
          <a:xfrm>
            <a:off x="3509108" y="292704"/>
            <a:ext cx="456477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4 P </a:t>
            </a:r>
            <a:r>
              <a:rPr lang="fr-FR" sz="2800" dirty="0" err="1">
                <a:solidFill>
                  <a:srgbClr val="000090"/>
                </a:solidFill>
              </a:rPr>
              <a:t>Medicine</a:t>
            </a:r>
            <a:r>
              <a:rPr lang="fr-FR" sz="2800" dirty="0">
                <a:solidFill>
                  <a:srgbClr val="000090"/>
                </a:solidFill>
              </a:rPr>
              <a:t> in the digital </a:t>
            </a:r>
            <a:r>
              <a:rPr lang="fr-FR" sz="2800" dirty="0" err="1">
                <a:solidFill>
                  <a:srgbClr val="000090"/>
                </a:solidFill>
              </a:rPr>
              <a:t>age</a:t>
            </a:r>
            <a:endParaRPr lang="fr-FR" sz="2800" dirty="0">
              <a:solidFill>
                <a:srgbClr val="00009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D8A145-A278-EC4E-AD8B-1C09FC382F17}"/>
              </a:ext>
            </a:extLst>
          </p:cNvPr>
          <p:cNvSpPr txBox="1"/>
          <p:nvPr/>
        </p:nvSpPr>
        <p:spPr>
          <a:xfrm>
            <a:off x="3317389" y="1170204"/>
            <a:ext cx="494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0090"/>
                </a:solidFill>
              </a:rPr>
              <a:t>Predictive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precision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participatory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preventive</a:t>
            </a:r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C2EA5F-A624-4D48-89E1-CF9C3F5A0591}"/>
              </a:ext>
            </a:extLst>
          </p:cNvPr>
          <p:cNvSpPr txBox="1"/>
          <p:nvPr/>
        </p:nvSpPr>
        <p:spPr>
          <a:xfrm>
            <a:off x="1976446" y="1924595"/>
            <a:ext cx="49955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90"/>
                </a:solidFill>
              </a:rPr>
              <a:t>Current</a:t>
            </a:r>
            <a:r>
              <a:rPr lang="fr-FR" sz="2400" b="1" dirty="0">
                <a:solidFill>
                  <a:srgbClr val="000090"/>
                </a:solidFill>
              </a:rPr>
              <a:t> applications </a:t>
            </a:r>
            <a:r>
              <a:rPr lang="fr-FR" sz="2400" dirty="0">
                <a:solidFill>
                  <a:srgbClr val="000090"/>
                </a:solidFill>
              </a:rPr>
              <a:t>:</a:t>
            </a: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 err="1">
                <a:solidFill>
                  <a:srgbClr val="000090"/>
                </a:solidFill>
              </a:rPr>
              <a:t>Medical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imaging</a:t>
            </a:r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 err="1">
                <a:solidFill>
                  <a:srgbClr val="000090"/>
                </a:solidFill>
              </a:rPr>
              <a:t>Ophtalmology</a:t>
            </a:r>
            <a:r>
              <a:rPr lang="fr-FR" sz="2400" dirty="0">
                <a:solidFill>
                  <a:srgbClr val="000090"/>
                </a:solidFill>
              </a:rPr>
              <a:t> (</a:t>
            </a:r>
            <a:r>
              <a:rPr lang="fr-FR" sz="2400" dirty="0" err="1">
                <a:solidFill>
                  <a:srgbClr val="000090"/>
                </a:solidFill>
              </a:rPr>
              <a:t>diabetic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retinopathy</a:t>
            </a:r>
            <a:r>
              <a:rPr lang="fr-FR" sz="2400" dirty="0">
                <a:solidFill>
                  <a:srgbClr val="000090"/>
                </a:solidFill>
              </a:rPr>
              <a:t>,…)</a:t>
            </a:r>
          </a:p>
          <a:p>
            <a:r>
              <a:rPr lang="fr-FR" sz="2400" dirty="0" err="1">
                <a:solidFill>
                  <a:srgbClr val="000090"/>
                </a:solidFill>
              </a:rPr>
              <a:t>Pathology</a:t>
            </a:r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 err="1">
                <a:solidFill>
                  <a:srgbClr val="000090"/>
                </a:solidFill>
              </a:rPr>
              <a:t>Pharmacoepidemiology</a:t>
            </a:r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 err="1">
                <a:solidFill>
                  <a:srgbClr val="000090"/>
                </a:solidFill>
              </a:rPr>
              <a:t>Telesurgery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</a:p>
          <a:p>
            <a:r>
              <a:rPr lang="fr-FR" sz="2400" dirty="0" err="1">
                <a:solidFill>
                  <a:srgbClr val="000090"/>
                </a:solidFill>
              </a:rPr>
              <a:t>Automated</a:t>
            </a:r>
            <a:r>
              <a:rPr lang="fr-FR" sz="2400" dirty="0">
                <a:solidFill>
                  <a:srgbClr val="000090"/>
                </a:solidFill>
              </a:rPr>
              <a:t> monitoring of </a:t>
            </a:r>
            <a:r>
              <a:rPr lang="fr-FR" sz="2400" dirty="0" err="1">
                <a:solidFill>
                  <a:srgbClr val="000090"/>
                </a:solidFill>
              </a:rPr>
              <a:t>treatment</a:t>
            </a:r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  <a:p>
            <a:endParaRPr lang="fr-FR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C7F555-1C79-6748-B915-48CC3B468F88}"/>
              </a:ext>
            </a:extLst>
          </p:cNvPr>
          <p:cNvSpPr txBox="1"/>
          <p:nvPr/>
        </p:nvSpPr>
        <p:spPr>
          <a:xfrm>
            <a:off x="1590002" y="195088"/>
            <a:ext cx="907799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000090"/>
                </a:solidFill>
              </a:rPr>
              <a:t>Personalized</a:t>
            </a:r>
            <a:r>
              <a:rPr lang="fr-FR" sz="2800" dirty="0">
                <a:solidFill>
                  <a:srgbClr val="000090"/>
                </a:solidFill>
              </a:rPr>
              <a:t> and </a:t>
            </a:r>
            <a:r>
              <a:rPr lang="fr-FR" sz="2800" dirty="0" err="1">
                <a:solidFill>
                  <a:srgbClr val="000090"/>
                </a:solidFill>
              </a:rPr>
              <a:t>autonomous</a:t>
            </a:r>
            <a:r>
              <a:rPr lang="fr-FR" sz="2800" dirty="0">
                <a:solidFill>
                  <a:srgbClr val="000090"/>
                </a:solidFill>
              </a:rPr>
              <a:t> </a:t>
            </a:r>
            <a:r>
              <a:rPr lang="fr-FR" sz="2800" dirty="0" err="1">
                <a:solidFill>
                  <a:srgbClr val="000090"/>
                </a:solidFill>
              </a:rPr>
              <a:t>diabetes</a:t>
            </a:r>
            <a:r>
              <a:rPr lang="fr-FR" sz="2800" dirty="0">
                <a:solidFill>
                  <a:srgbClr val="000090"/>
                </a:solidFill>
              </a:rPr>
              <a:t> type 1 management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2D19A8-BDB7-2D40-AE9E-4B2E06FBB472}"/>
              </a:ext>
            </a:extLst>
          </p:cNvPr>
          <p:cNvSpPr txBox="1"/>
          <p:nvPr/>
        </p:nvSpPr>
        <p:spPr>
          <a:xfrm>
            <a:off x="1639409" y="1034301"/>
            <a:ext cx="404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250 000 patients in France</a:t>
            </a:r>
          </a:p>
          <a:p>
            <a:r>
              <a:rPr lang="fr-FR" dirty="0">
                <a:solidFill>
                  <a:srgbClr val="000090"/>
                </a:solidFill>
              </a:rPr>
              <a:t>2 million in Europe, 1.5 million in the US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A7A9D8-F3FA-944D-B3E3-05FF28DE9B0A}"/>
              </a:ext>
            </a:extLst>
          </p:cNvPr>
          <p:cNvSpPr txBox="1"/>
          <p:nvPr/>
        </p:nvSpPr>
        <p:spPr>
          <a:xfrm>
            <a:off x="1639410" y="1789396"/>
            <a:ext cx="513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0090"/>
                </a:solidFill>
              </a:rPr>
              <a:t>Need</a:t>
            </a:r>
            <a:r>
              <a:rPr lang="fr-FR" dirty="0">
                <a:solidFill>
                  <a:srgbClr val="000090"/>
                </a:solidFill>
              </a:rPr>
              <a:t> to </a:t>
            </a:r>
            <a:r>
              <a:rPr lang="fr-FR" dirty="0" err="1">
                <a:solidFill>
                  <a:srgbClr val="000090"/>
                </a:solidFill>
              </a:rPr>
              <a:t>inject</a:t>
            </a:r>
            <a:r>
              <a:rPr lang="fr-FR" dirty="0">
                <a:solidFill>
                  <a:srgbClr val="000090"/>
                </a:solidFill>
              </a:rPr>
              <a:t> the right dose of </a:t>
            </a:r>
            <a:r>
              <a:rPr lang="fr-FR" dirty="0" err="1">
                <a:solidFill>
                  <a:srgbClr val="000090"/>
                </a:solidFill>
              </a:rPr>
              <a:t>insulin</a:t>
            </a:r>
            <a:r>
              <a:rPr lang="fr-FR" dirty="0">
                <a:solidFill>
                  <a:srgbClr val="000090"/>
                </a:solidFill>
              </a:rPr>
              <a:t> 4-6 times/</a:t>
            </a:r>
            <a:r>
              <a:rPr lang="fr-FR" dirty="0" err="1">
                <a:solidFill>
                  <a:srgbClr val="000090"/>
                </a:solidFill>
              </a:rPr>
              <a:t>day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5" name="Google Shape;208;p34">
            <a:extLst>
              <a:ext uri="{FF2B5EF4-FFF2-40B4-BE49-F238E27FC236}">
                <a16:creationId xmlns:a16="http://schemas.microsoft.com/office/drawing/2014/main" id="{3191ACA7-9AA1-614E-B7A2-E10F16EE464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07566" y="3223298"/>
            <a:ext cx="4632509" cy="32669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54E0FC-D0C7-C04B-8639-4E48F905AF6E}"/>
              </a:ext>
            </a:extLst>
          </p:cNvPr>
          <p:cNvSpPr txBox="1"/>
          <p:nvPr/>
        </p:nvSpPr>
        <p:spPr>
          <a:xfrm>
            <a:off x="1639410" y="2267494"/>
            <a:ext cx="570784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Machine </a:t>
            </a:r>
            <a:r>
              <a:rPr lang="fr-FR" dirty="0" err="1">
                <a:solidFill>
                  <a:srgbClr val="000090"/>
                </a:solidFill>
              </a:rPr>
              <a:t>learning</a:t>
            </a:r>
            <a:endParaRPr lang="fr-FR" dirty="0">
              <a:solidFill>
                <a:srgbClr val="000090"/>
              </a:solidFill>
            </a:endParaRPr>
          </a:p>
          <a:p>
            <a:r>
              <a:rPr lang="fr-FR" dirty="0" err="1">
                <a:solidFill>
                  <a:srgbClr val="000090"/>
                </a:solidFill>
              </a:rPr>
              <a:t>Automatic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delivery</a:t>
            </a:r>
            <a:r>
              <a:rPr lang="fr-FR" dirty="0">
                <a:solidFill>
                  <a:srgbClr val="000090"/>
                </a:solidFill>
              </a:rPr>
              <a:t> of the correct dose of </a:t>
            </a:r>
            <a:r>
              <a:rPr lang="fr-FR" dirty="0" err="1">
                <a:solidFill>
                  <a:srgbClr val="000090"/>
                </a:solidFill>
              </a:rPr>
              <a:t>insulin</a:t>
            </a:r>
            <a:r>
              <a:rPr lang="fr-FR" dirty="0">
                <a:solidFill>
                  <a:srgbClr val="000090"/>
                </a:solidFill>
              </a:rPr>
              <a:t> de la dose </a:t>
            </a:r>
          </a:p>
          <a:p>
            <a:r>
              <a:rPr lang="fr-FR" dirty="0" err="1">
                <a:solidFill>
                  <a:srgbClr val="000090"/>
                </a:solidFill>
              </a:rPr>
              <a:t>every</a:t>
            </a:r>
            <a:r>
              <a:rPr lang="fr-FR" dirty="0">
                <a:solidFill>
                  <a:srgbClr val="000090"/>
                </a:solidFill>
              </a:rPr>
              <a:t> 5 min</a:t>
            </a:r>
          </a:p>
          <a:p>
            <a:endParaRPr lang="fr-FR" dirty="0">
              <a:solidFill>
                <a:srgbClr val="000090"/>
              </a:solidFill>
            </a:endParaRPr>
          </a:p>
          <a:p>
            <a:r>
              <a:rPr lang="fr-FR" sz="1600" dirty="0">
                <a:solidFill>
                  <a:srgbClr val="000090"/>
                </a:solidFill>
              </a:rPr>
              <a:t>150 millions </a:t>
            </a:r>
            <a:r>
              <a:rPr lang="fr-FR" sz="1600" dirty="0" err="1">
                <a:solidFill>
                  <a:srgbClr val="000090"/>
                </a:solidFill>
              </a:rPr>
              <a:t>equations</a:t>
            </a:r>
            <a:r>
              <a:rPr lang="fr-FR" sz="1600" dirty="0">
                <a:solidFill>
                  <a:srgbClr val="000090"/>
                </a:solidFill>
              </a:rPr>
              <a:t> </a:t>
            </a:r>
            <a:r>
              <a:rPr lang="fr-FR" sz="1600" dirty="0" err="1">
                <a:solidFill>
                  <a:srgbClr val="000090"/>
                </a:solidFill>
              </a:rPr>
              <a:t>resolved</a:t>
            </a:r>
            <a:r>
              <a:rPr lang="fr-FR" sz="1600" dirty="0">
                <a:solidFill>
                  <a:srgbClr val="000090"/>
                </a:solidFill>
              </a:rPr>
              <a:t> per </a:t>
            </a:r>
            <a:r>
              <a:rPr lang="fr-FR" sz="1600" dirty="0" err="1">
                <a:solidFill>
                  <a:srgbClr val="000090"/>
                </a:solidFill>
              </a:rPr>
              <a:t>day</a:t>
            </a:r>
            <a:r>
              <a:rPr lang="fr-FR" sz="1600" dirty="0">
                <a:solidFill>
                  <a:srgbClr val="000090"/>
                </a:solidFill>
              </a:rPr>
              <a:t>, </a:t>
            </a:r>
          </a:p>
          <a:p>
            <a:r>
              <a:rPr lang="fr-FR" sz="1600" dirty="0">
                <a:solidFill>
                  <a:srgbClr val="000090"/>
                </a:solidFill>
              </a:rPr>
              <a:t>per patient</a:t>
            </a:r>
          </a:p>
        </p:txBody>
      </p:sp>
      <p:pic>
        <p:nvPicPr>
          <p:cNvPr id="7" name="Google Shape;207;p34">
            <a:extLst>
              <a:ext uri="{FF2B5EF4-FFF2-40B4-BE49-F238E27FC236}">
                <a16:creationId xmlns:a16="http://schemas.microsoft.com/office/drawing/2014/main" id="{7911D370-80F3-E847-89ED-741A07BCAD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366" t="33528"/>
          <a:stretch/>
        </p:blipFill>
        <p:spPr>
          <a:xfrm>
            <a:off x="8840074" y="4528474"/>
            <a:ext cx="1938274" cy="23295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02CDB95-CBF5-B347-8603-F185D395E802}"/>
              </a:ext>
            </a:extLst>
          </p:cNvPr>
          <p:cNvSpPr txBox="1"/>
          <p:nvPr/>
        </p:nvSpPr>
        <p:spPr>
          <a:xfrm>
            <a:off x="1790412" y="5124487"/>
            <a:ext cx="167706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000090"/>
                </a:solidFill>
              </a:rPr>
              <a:t>Diabeloop</a:t>
            </a:r>
            <a:endParaRPr lang="fr-FR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sldNum" idx="12"/>
          </p:nvPr>
        </p:nvSpPr>
        <p:spPr>
          <a:xfrm>
            <a:off x="10080775" y="5683300"/>
            <a:ext cx="548700" cy="181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fld id="{00000000-1234-1234-1234-123412341234}" type="slidenum">
              <a:rPr lang="en-GB">
                <a:solidFill>
                  <a:srgbClr val="000090"/>
                </a:solidFill>
              </a:rPr>
              <a:pPr>
                <a:buClr>
                  <a:srgbClr val="000000"/>
                </a:buClr>
                <a:buSzPts val="1100"/>
              </a:pPr>
              <a:t>12</a:t>
            </a:fld>
            <a:endParaRPr>
              <a:solidFill>
                <a:srgbClr val="000090"/>
              </a:solidFill>
            </a:endParaRPr>
          </a:p>
        </p:txBody>
      </p:sp>
      <p:grpSp>
        <p:nvGrpSpPr>
          <p:cNvPr id="216" name="Google Shape;216;p35"/>
          <p:cNvGrpSpPr/>
          <p:nvPr/>
        </p:nvGrpSpPr>
        <p:grpSpPr>
          <a:xfrm>
            <a:off x="2916781" y="1855277"/>
            <a:ext cx="7089744" cy="3407297"/>
            <a:chOff x="1392781" y="1074225"/>
            <a:chExt cx="7089744" cy="3407297"/>
          </a:xfrm>
        </p:grpSpPr>
        <p:sp>
          <p:nvSpPr>
            <p:cNvPr id="217" name="Google Shape;217;p35"/>
            <p:cNvSpPr/>
            <p:nvPr/>
          </p:nvSpPr>
          <p:spPr>
            <a:xfrm>
              <a:off x="2018425" y="3934473"/>
              <a:ext cx="6464100" cy="546900"/>
            </a:xfrm>
            <a:prstGeom prst="roundRect">
              <a:avLst>
                <a:gd name="adj" fmla="val 0"/>
              </a:avLst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solidFill>
                  <a:srgbClr val="000090"/>
                </a:solidFill>
              </a:endParaRPr>
            </a:p>
          </p:txBody>
        </p:sp>
        <p:sp>
          <p:nvSpPr>
            <p:cNvPr id="218" name="Google Shape;218;p35"/>
            <p:cNvSpPr txBox="1"/>
            <p:nvPr/>
          </p:nvSpPr>
          <p:spPr>
            <a:xfrm>
              <a:off x="2018425" y="1074225"/>
              <a:ext cx="6464100" cy="546900"/>
            </a:xfrm>
            <a:prstGeom prst="rect">
              <a:avLst/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ts val="336"/>
                </a:spcBef>
              </a:pPr>
              <a:r>
                <a:rPr lang="en-GB" sz="1679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  </a:t>
              </a:r>
              <a:endParaRPr sz="1679"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19" name="Google Shape;219;p35"/>
            <p:cNvSpPr/>
            <p:nvPr/>
          </p:nvSpPr>
          <p:spPr>
            <a:xfrm>
              <a:off x="2018425" y="1694489"/>
              <a:ext cx="6464100" cy="2166300"/>
            </a:xfrm>
            <a:prstGeom prst="roundRect">
              <a:avLst>
                <a:gd name="adj" fmla="val 0"/>
              </a:avLst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90"/>
                </a:solidFill>
              </a:endParaRPr>
            </a:p>
          </p:txBody>
        </p:sp>
        <p:sp>
          <p:nvSpPr>
            <p:cNvPr id="220" name="Google Shape;220;p35"/>
            <p:cNvSpPr txBox="1"/>
            <p:nvPr/>
          </p:nvSpPr>
          <p:spPr>
            <a:xfrm>
              <a:off x="5571107" y="1171218"/>
              <a:ext cx="29112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336"/>
                </a:spcBef>
              </a:pPr>
              <a:r>
                <a:rPr lang="en-GB" dirty="0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Safety first</a:t>
              </a:r>
              <a:endParaRPr dirty="0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1" name="Google Shape;221;p35"/>
            <p:cNvSpPr txBox="1"/>
            <p:nvPr/>
          </p:nvSpPr>
          <p:spPr>
            <a:xfrm>
              <a:off x="2787084" y="1079870"/>
              <a:ext cx="2741100" cy="535200"/>
            </a:xfrm>
            <a:prstGeom prst="rect">
              <a:avLst/>
            </a:prstGeom>
            <a:solidFill>
              <a:srgbClr val="6FC3BB"/>
            </a:solidFill>
            <a:ln w="28575" cap="flat" cmpd="sng">
              <a:solidFill>
                <a:srgbClr val="6FC3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336"/>
                </a:spcBef>
              </a:pPr>
              <a:r>
                <a:rPr lang="en-GB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Hypo minimizer</a:t>
              </a:r>
              <a:endParaRPr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2" name="Google Shape;222;p35"/>
            <p:cNvSpPr txBox="1"/>
            <p:nvPr/>
          </p:nvSpPr>
          <p:spPr>
            <a:xfrm>
              <a:off x="2136279" y="1167147"/>
              <a:ext cx="460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GB" sz="2400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 sz="2400"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2786947" y="1871119"/>
              <a:ext cx="2741100" cy="828000"/>
            </a:xfrm>
            <a:prstGeom prst="rect">
              <a:avLst/>
            </a:prstGeom>
            <a:solidFill>
              <a:srgbClr val="00A3E2"/>
            </a:solidFill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en-GB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Machine learning</a:t>
              </a:r>
              <a:endParaRPr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algn="ctr"/>
              <a:r>
                <a:rPr lang="en-GB" sz="1200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Physiological framework</a:t>
              </a:r>
              <a:endParaRPr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4" name="Google Shape;224;p35"/>
            <p:cNvSpPr txBox="1"/>
            <p:nvPr/>
          </p:nvSpPr>
          <p:spPr>
            <a:xfrm>
              <a:off x="6341957" y="2537086"/>
              <a:ext cx="1369500" cy="4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366092"/>
                </a:buClr>
              </a:pPr>
              <a:r>
                <a:rPr lang="en-GB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Short term</a:t>
              </a:r>
              <a:endParaRPr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2786951" y="2851031"/>
              <a:ext cx="2741100" cy="828000"/>
            </a:xfrm>
            <a:prstGeom prst="rect">
              <a:avLst/>
            </a:prstGeom>
            <a:solidFill>
              <a:srgbClr val="E72980"/>
            </a:solidFill>
            <a:ln w="28575" cap="flat" cmpd="sng">
              <a:solidFill>
                <a:srgbClr val="E729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GB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Expert system</a:t>
              </a:r>
              <a:endParaRPr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6" name="Google Shape;226;p35"/>
            <p:cNvSpPr txBox="1"/>
            <p:nvPr/>
          </p:nvSpPr>
          <p:spPr>
            <a:xfrm>
              <a:off x="2170449" y="2566752"/>
              <a:ext cx="460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GB" sz="2400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2</a:t>
              </a:r>
              <a:endParaRPr sz="2400"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7" name="Google Shape;227;p35"/>
            <p:cNvSpPr txBox="1"/>
            <p:nvPr/>
          </p:nvSpPr>
          <p:spPr>
            <a:xfrm>
              <a:off x="6011507" y="4000589"/>
              <a:ext cx="2030400" cy="41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366092"/>
                </a:buClr>
              </a:pPr>
              <a:r>
                <a:rPr lang="en-GB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Long term</a:t>
              </a:r>
              <a:endParaRPr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8" name="Google Shape;228;p35"/>
            <p:cNvSpPr/>
            <p:nvPr/>
          </p:nvSpPr>
          <p:spPr>
            <a:xfrm>
              <a:off x="2786947" y="3934622"/>
              <a:ext cx="2741100" cy="546900"/>
            </a:xfrm>
            <a:prstGeom prst="rect">
              <a:avLst/>
            </a:prstGeom>
            <a:solidFill>
              <a:srgbClr val="FFD500"/>
            </a:solidFill>
            <a:ln w="28575" cap="flat" cmpd="sng">
              <a:solidFill>
                <a:srgbClr val="FFD5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GB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Machine learning </a:t>
              </a:r>
              <a:endParaRPr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29" name="Google Shape;229;p35"/>
            <p:cNvSpPr txBox="1"/>
            <p:nvPr/>
          </p:nvSpPr>
          <p:spPr>
            <a:xfrm>
              <a:off x="2170449" y="4027540"/>
              <a:ext cx="4608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GB" sz="2400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rPr>
                <a:t>3</a:t>
              </a:r>
              <a:endParaRPr sz="2400" b="1">
                <a:solidFill>
                  <a:srgbClr val="000090"/>
                </a:solidFill>
                <a:latin typeface="Ubuntu"/>
                <a:ea typeface="Ubuntu"/>
                <a:cs typeface="Ubuntu"/>
                <a:sym typeface="Ubuntu"/>
              </a:endParaRPr>
            </a:p>
          </p:txBody>
        </p:sp>
        <p:cxnSp>
          <p:nvCxnSpPr>
            <p:cNvPr id="230" name="Google Shape;230;p35"/>
            <p:cNvCxnSpPr/>
            <p:nvPr/>
          </p:nvCxnSpPr>
          <p:spPr>
            <a:xfrm>
              <a:off x="2546775" y="1092620"/>
              <a:ext cx="0" cy="1287900"/>
            </a:xfrm>
            <a:prstGeom prst="straightConnector1">
              <a:avLst/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1" name="Google Shape;231;p35"/>
            <p:cNvCxnSpPr/>
            <p:nvPr/>
          </p:nvCxnSpPr>
          <p:spPr>
            <a:xfrm>
              <a:off x="3039410" y="2506493"/>
              <a:ext cx="0" cy="751800"/>
            </a:xfrm>
            <a:prstGeom prst="straightConnector1">
              <a:avLst/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232" name="Google Shape;232;p35"/>
            <p:cNvGrpSpPr/>
            <p:nvPr/>
          </p:nvGrpSpPr>
          <p:grpSpPr>
            <a:xfrm>
              <a:off x="1392781" y="3576888"/>
              <a:ext cx="612300" cy="539854"/>
              <a:chOff x="1545181" y="3478129"/>
              <a:chExt cx="612300" cy="539854"/>
            </a:xfrm>
          </p:grpSpPr>
          <p:sp>
            <p:nvSpPr>
              <p:cNvPr id="233" name="Google Shape;233;p35"/>
              <p:cNvSpPr/>
              <p:nvPr/>
            </p:nvSpPr>
            <p:spPr>
              <a:xfrm>
                <a:off x="1636644" y="3607283"/>
                <a:ext cx="420900" cy="410700"/>
              </a:xfrm>
              <a:prstGeom prst="flowChartConnector">
                <a:avLst/>
              </a:prstGeom>
              <a:solidFill>
                <a:srgbClr val="FFFFFF"/>
              </a:solidFill>
              <a:ln w="28575" cap="flat" cmpd="sng">
                <a:solidFill>
                  <a:srgbClr val="00A3E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104400" tIns="0" rIns="90000" bIns="104400" anchor="ctr" anchorCtr="0">
                <a:noAutofit/>
              </a:bodyPr>
              <a:lstStyle/>
              <a:p>
                <a:pPr marL="457200">
                  <a:lnSpc>
                    <a:spcPct val="80000"/>
                  </a:lnSpc>
                  <a:spcBef>
                    <a:spcPts val="336"/>
                  </a:spcBef>
                </a:pPr>
                <a:endParaRPr sz="2400">
                  <a:solidFill>
                    <a:srgbClr val="000090"/>
                  </a:solidFill>
                </a:endParaRPr>
              </a:p>
            </p:txBody>
          </p:sp>
          <p:sp>
            <p:nvSpPr>
              <p:cNvPr id="234" name="Google Shape;234;p35"/>
              <p:cNvSpPr txBox="1"/>
              <p:nvPr/>
            </p:nvSpPr>
            <p:spPr>
              <a:xfrm>
                <a:off x="1545181" y="3478129"/>
                <a:ext cx="612300" cy="48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lang="en-GB" sz="3000" b="1">
                    <a:solidFill>
                      <a:srgbClr val="000090"/>
                    </a:solidFill>
                    <a:latin typeface="Ubuntu"/>
                    <a:ea typeface="Ubuntu"/>
                    <a:cs typeface="Ubuntu"/>
                    <a:sym typeface="Ubuntu"/>
                  </a:rPr>
                  <a:t>+</a:t>
                </a:r>
                <a:endParaRPr sz="3000" b="1">
                  <a:solidFill>
                    <a:srgbClr val="000090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  <p:cxnSp>
          <p:nvCxnSpPr>
            <p:cNvPr id="235" name="Google Shape;235;p35"/>
            <p:cNvCxnSpPr/>
            <p:nvPr/>
          </p:nvCxnSpPr>
          <p:spPr>
            <a:xfrm rot="10800000">
              <a:off x="8167725" y="3553400"/>
              <a:ext cx="0" cy="923100"/>
            </a:xfrm>
            <a:prstGeom prst="straightConnector1">
              <a:avLst/>
            </a:prstGeom>
            <a:noFill/>
            <a:ln w="28575" cap="flat" cmpd="sng">
              <a:solidFill>
                <a:srgbClr val="00A3E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6" name="Google Shape;236;p35"/>
            <p:cNvSpPr/>
            <p:nvPr/>
          </p:nvSpPr>
          <p:spPr>
            <a:xfrm>
              <a:off x="6180557" y="1788525"/>
              <a:ext cx="1692300" cy="15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53" y="60000"/>
                  </a:moveTo>
                  <a:lnTo>
                    <a:pt x="11753" y="60000"/>
                  </a:lnTo>
                  <a:cubicBezTo>
                    <a:pt x="11753" y="36899"/>
                    <a:pt x="28955" y="17217"/>
                    <a:pt x="52347" y="13552"/>
                  </a:cubicBezTo>
                  <a:cubicBezTo>
                    <a:pt x="75738" y="9888"/>
                    <a:pt x="98398" y="23326"/>
                    <a:pt x="105819" y="45264"/>
                  </a:cubicBezTo>
                  <a:lnTo>
                    <a:pt x="117052" y="45124"/>
                  </a:lnTo>
                  <a:lnTo>
                    <a:pt x="101440" y="59485"/>
                  </a:lnTo>
                  <a:lnTo>
                    <a:pt x="79942" y="45586"/>
                  </a:lnTo>
                  <a:lnTo>
                    <a:pt x="90864" y="45450"/>
                  </a:lnTo>
                  <a:cubicBezTo>
                    <a:pt x="83591" y="32250"/>
                    <a:pt x="67485" y="25383"/>
                    <a:pt x="51912" y="28842"/>
                  </a:cubicBezTo>
                  <a:cubicBezTo>
                    <a:pt x="36339" y="32301"/>
                    <a:pt x="25359" y="45185"/>
                    <a:pt x="25359" y="60000"/>
                  </a:cubicBez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5"/>
            <p:cNvSpPr/>
            <p:nvPr/>
          </p:nvSpPr>
          <p:spPr>
            <a:xfrm rot="10800000">
              <a:off x="6180557" y="2198991"/>
              <a:ext cx="1692300" cy="15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53" y="60000"/>
                  </a:moveTo>
                  <a:lnTo>
                    <a:pt x="11753" y="60000"/>
                  </a:lnTo>
                  <a:cubicBezTo>
                    <a:pt x="11753" y="36899"/>
                    <a:pt x="28955" y="17217"/>
                    <a:pt x="52347" y="13552"/>
                  </a:cubicBezTo>
                  <a:cubicBezTo>
                    <a:pt x="75738" y="9888"/>
                    <a:pt x="98398" y="23326"/>
                    <a:pt x="105819" y="45264"/>
                  </a:cubicBezTo>
                  <a:lnTo>
                    <a:pt x="117052" y="45124"/>
                  </a:lnTo>
                  <a:lnTo>
                    <a:pt x="101440" y="59485"/>
                  </a:lnTo>
                  <a:lnTo>
                    <a:pt x="79942" y="45586"/>
                  </a:lnTo>
                  <a:lnTo>
                    <a:pt x="90864" y="45450"/>
                  </a:lnTo>
                  <a:cubicBezTo>
                    <a:pt x="83591" y="32250"/>
                    <a:pt x="67485" y="25383"/>
                    <a:pt x="51912" y="28842"/>
                  </a:cubicBezTo>
                  <a:cubicBezTo>
                    <a:pt x="36339" y="32301"/>
                    <a:pt x="25359" y="45185"/>
                    <a:pt x="25359" y="60000"/>
                  </a:cubicBez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552" y="1996402"/>
            <a:ext cx="1244800" cy="12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3BC7CC0-B4B1-1849-8014-150776175147}"/>
              </a:ext>
            </a:extLst>
          </p:cNvPr>
          <p:cNvSpPr txBox="1"/>
          <p:nvPr/>
        </p:nvSpPr>
        <p:spPr>
          <a:xfrm>
            <a:off x="4310948" y="1193038"/>
            <a:ext cx="4430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0090"/>
                </a:solidFill>
              </a:rPr>
              <a:t>Decision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making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algorithm</a:t>
            </a:r>
            <a:r>
              <a:rPr lang="fr-FR" sz="2000" dirty="0">
                <a:solidFill>
                  <a:srgbClr val="000090"/>
                </a:solidFill>
              </a:rPr>
              <a:t> in </a:t>
            </a:r>
            <a:r>
              <a:rPr lang="fr-FR" sz="2000" dirty="0" err="1">
                <a:solidFill>
                  <a:srgbClr val="000090"/>
                </a:solidFill>
              </a:rPr>
              <a:t>three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steps</a:t>
            </a:r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C1A2024-7967-3F41-95DE-2E9776B5D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>
              <a:solidFill>
                <a:srgbClr val="00009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19D7B44-8A83-6A4B-9381-86A7FCEDFB0E}"/>
              </a:ext>
            </a:extLst>
          </p:cNvPr>
          <p:cNvSpPr txBox="1"/>
          <p:nvPr/>
        </p:nvSpPr>
        <p:spPr>
          <a:xfrm>
            <a:off x="1549400" y="155957"/>
            <a:ext cx="907799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000090"/>
                </a:solidFill>
              </a:rPr>
              <a:t>Personalized</a:t>
            </a:r>
            <a:r>
              <a:rPr lang="fr-FR" sz="2800" dirty="0">
                <a:solidFill>
                  <a:srgbClr val="000090"/>
                </a:solidFill>
              </a:rPr>
              <a:t> and </a:t>
            </a:r>
            <a:r>
              <a:rPr lang="fr-FR" sz="2800" dirty="0" err="1">
                <a:solidFill>
                  <a:srgbClr val="000090"/>
                </a:solidFill>
              </a:rPr>
              <a:t>autonomous</a:t>
            </a:r>
            <a:r>
              <a:rPr lang="fr-FR" sz="2800" dirty="0">
                <a:solidFill>
                  <a:srgbClr val="000090"/>
                </a:solidFill>
              </a:rPr>
              <a:t> </a:t>
            </a:r>
            <a:r>
              <a:rPr lang="fr-FR" sz="2800" dirty="0" err="1">
                <a:solidFill>
                  <a:srgbClr val="000090"/>
                </a:solidFill>
              </a:rPr>
              <a:t>diabetes</a:t>
            </a:r>
            <a:r>
              <a:rPr lang="fr-FR" sz="2800" dirty="0">
                <a:solidFill>
                  <a:srgbClr val="000090"/>
                </a:solidFill>
              </a:rPr>
              <a:t> type 1 management  </a:t>
            </a:r>
          </a:p>
        </p:txBody>
      </p:sp>
    </p:spTree>
    <p:extLst>
      <p:ext uri="{BB962C8B-B14F-4D97-AF65-F5344CB8AC3E}">
        <p14:creationId xmlns:p14="http://schemas.microsoft.com/office/powerpoint/2010/main" val="284570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170" y="4805252"/>
            <a:ext cx="2831714" cy="1812297"/>
          </a:xfrm>
          <a:prstGeom prst="rect">
            <a:avLst/>
          </a:prstGeom>
        </p:spPr>
      </p:pic>
      <p:cxnSp>
        <p:nvCxnSpPr>
          <p:cNvPr id="31" name="Connecteur droit avec flèche 30"/>
          <p:cNvCxnSpPr>
            <a:endCxn id="14" idx="0"/>
          </p:cNvCxnSpPr>
          <p:nvPr/>
        </p:nvCxnSpPr>
        <p:spPr>
          <a:xfrm flipH="1">
            <a:off x="5892027" y="4028645"/>
            <a:ext cx="444" cy="776606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C9318994-D427-834D-B757-CB6F7CE9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39" y="2771655"/>
            <a:ext cx="2216093" cy="11220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ACA196-A0FF-7546-94ED-E53FD5B3A6B9}"/>
              </a:ext>
            </a:extLst>
          </p:cNvPr>
          <p:cNvSpPr txBox="1"/>
          <p:nvPr/>
        </p:nvSpPr>
        <p:spPr>
          <a:xfrm>
            <a:off x="6183544" y="2847379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000090"/>
                </a:solidFill>
              </a:rPr>
              <a:t>IA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FA5FB5-B816-8749-88E3-B052908ADED1}"/>
              </a:ext>
            </a:extLst>
          </p:cNvPr>
          <p:cNvSpPr txBox="1"/>
          <p:nvPr/>
        </p:nvSpPr>
        <p:spPr>
          <a:xfrm>
            <a:off x="4241998" y="3209164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Algorithmes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3C95A1-9529-1949-88D6-CBC571EEBB49}"/>
              </a:ext>
            </a:extLst>
          </p:cNvPr>
          <p:cNvSpPr txBox="1"/>
          <p:nvPr/>
        </p:nvSpPr>
        <p:spPr>
          <a:xfrm>
            <a:off x="3077020" y="377141"/>
            <a:ext cx="540308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The </a:t>
            </a:r>
            <a:r>
              <a:rPr lang="fr-FR" sz="2800" dirty="0" err="1">
                <a:solidFill>
                  <a:srgbClr val="000090"/>
                </a:solidFill>
              </a:rPr>
              <a:t>health</a:t>
            </a:r>
            <a:r>
              <a:rPr lang="fr-FR" sz="2800" dirty="0">
                <a:solidFill>
                  <a:srgbClr val="000090"/>
                </a:solidFill>
              </a:rPr>
              <a:t>  system in the digital </a:t>
            </a:r>
            <a:r>
              <a:rPr lang="fr-FR" sz="2800" dirty="0" err="1">
                <a:solidFill>
                  <a:srgbClr val="000090"/>
                </a:solidFill>
              </a:rPr>
              <a:t>age</a:t>
            </a:r>
            <a:endParaRPr lang="fr-FR" sz="2800" dirty="0">
              <a:solidFill>
                <a:srgbClr val="00009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8DA3DB-0058-8C4C-AFD4-CBBA208D33D5}"/>
              </a:ext>
            </a:extLst>
          </p:cNvPr>
          <p:cNvSpPr txBox="1"/>
          <p:nvPr/>
        </p:nvSpPr>
        <p:spPr>
          <a:xfrm>
            <a:off x="2235201" y="149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A4B61-DBD3-0042-B8D6-72013965C1F6}"/>
              </a:ext>
            </a:extLst>
          </p:cNvPr>
          <p:cNvSpPr/>
          <p:nvPr/>
        </p:nvSpPr>
        <p:spPr>
          <a:xfrm>
            <a:off x="2099420" y="1035081"/>
            <a:ext cx="8168249" cy="1625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>
                <a:solidFill>
                  <a:srgbClr val="000090"/>
                </a:solidFill>
              </a:rPr>
              <a:t>Electronic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 Record (EHR)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Structured</a:t>
            </a:r>
            <a:r>
              <a:rPr lang="fr-FR" sz="2000" dirty="0">
                <a:solidFill>
                  <a:srgbClr val="000090"/>
                </a:solidFill>
              </a:rPr>
              <a:t> and </a:t>
            </a:r>
            <a:r>
              <a:rPr lang="fr-FR" sz="2000" dirty="0" err="1">
                <a:solidFill>
                  <a:srgbClr val="000090"/>
                </a:solidFill>
              </a:rPr>
              <a:t>coded</a:t>
            </a:r>
            <a:r>
              <a:rPr lang="fr-FR" sz="2000" dirty="0">
                <a:solidFill>
                  <a:srgbClr val="000090"/>
                </a:solidFill>
              </a:rPr>
              <a:t> data (i2b2)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SNIRAM data + PMSI 1.2 billion </a:t>
            </a:r>
            <a:r>
              <a:rPr lang="fr-FR" sz="2000" dirty="0" err="1">
                <a:solidFill>
                  <a:srgbClr val="000090"/>
                </a:solidFill>
              </a:rPr>
              <a:t>sheets</a:t>
            </a:r>
            <a:r>
              <a:rPr lang="fr-FR" sz="2000" dirty="0">
                <a:solidFill>
                  <a:srgbClr val="000090"/>
                </a:solidFill>
              </a:rPr>
              <a:t> care, 500 million </a:t>
            </a:r>
            <a:r>
              <a:rPr lang="fr-FR" sz="2000" dirty="0" err="1">
                <a:solidFill>
                  <a:srgbClr val="000090"/>
                </a:solidFill>
              </a:rPr>
              <a:t>medical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procedures</a:t>
            </a:r>
            <a:r>
              <a:rPr lang="fr-FR" sz="2000" dirty="0">
                <a:solidFill>
                  <a:srgbClr val="000090"/>
                </a:solidFill>
              </a:rPr>
              <a:t>, 11 million </a:t>
            </a:r>
            <a:r>
              <a:rPr lang="fr-FR" sz="2000" dirty="0" err="1">
                <a:solidFill>
                  <a:srgbClr val="000090"/>
                </a:solidFill>
              </a:rPr>
              <a:t>hospital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stays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Data </a:t>
            </a:r>
            <a:r>
              <a:rPr lang="fr-FR" sz="2000" dirty="0" err="1">
                <a:solidFill>
                  <a:srgbClr val="000090"/>
                </a:solidFill>
              </a:rPr>
              <a:t>storage</a:t>
            </a:r>
            <a:r>
              <a:rPr lang="fr-FR" sz="2000" dirty="0">
                <a:solidFill>
                  <a:srgbClr val="000090"/>
                </a:solidFill>
              </a:rPr>
              <a:t> (</a:t>
            </a:r>
            <a:r>
              <a:rPr lang="fr-FR" sz="2000" dirty="0" err="1">
                <a:solidFill>
                  <a:srgbClr val="000090"/>
                </a:solidFill>
              </a:rPr>
              <a:t>biomedical</a:t>
            </a:r>
            <a:r>
              <a:rPr lang="fr-FR" sz="2000" dirty="0">
                <a:solidFill>
                  <a:srgbClr val="000090"/>
                </a:solidFill>
              </a:rPr>
              <a:t> data </a:t>
            </a:r>
            <a:r>
              <a:rPr lang="fr-FR" sz="2000" dirty="0" err="1">
                <a:solidFill>
                  <a:srgbClr val="000090"/>
                </a:solidFill>
              </a:rPr>
              <a:t>warehouses</a:t>
            </a:r>
            <a:r>
              <a:rPr lang="fr-FR" sz="2000" dirty="0">
                <a:solidFill>
                  <a:srgbClr val="00009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287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170" y="4805252"/>
            <a:ext cx="2831714" cy="1812297"/>
          </a:xfrm>
          <a:prstGeom prst="rect">
            <a:avLst/>
          </a:prstGeom>
        </p:spPr>
      </p:pic>
      <p:cxnSp>
        <p:nvCxnSpPr>
          <p:cNvPr id="31" name="Connecteur droit avec flèche 30"/>
          <p:cNvCxnSpPr>
            <a:endCxn id="14" idx="0"/>
          </p:cNvCxnSpPr>
          <p:nvPr/>
        </p:nvCxnSpPr>
        <p:spPr>
          <a:xfrm flipH="1">
            <a:off x="5892027" y="4028645"/>
            <a:ext cx="444" cy="776606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C9318994-D427-834D-B757-CB6F7CE9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39" y="2771655"/>
            <a:ext cx="2216093" cy="11220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ACA196-A0FF-7546-94ED-E53FD5B3A6B9}"/>
              </a:ext>
            </a:extLst>
          </p:cNvPr>
          <p:cNvSpPr txBox="1"/>
          <p:nvPr/>
        </p:nvSpPr>
        <p:spPr>
          <a:xfrm>
            <a:off x="6183544" y="2847379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660066"/>
                </a:solidFill>
              </a:rPr>
              <a:t>IA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FA5FB5-B816-8749-88E3-B052908ADED1}"/>
              </a:ext>
            </a:extLst>
          </p:cNvPr>
          <p:cNvSpPr txBox="1"/>
          <p:nvPr/>
        </p:nvSpPr>
        <p:spPr>
          <a:xfrm>
            <a:off x="4241998" y="3209164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Algorithmes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936A69-1577-604F-9AE0-EE267F0C8B3A}"/>
              </a:ext>
            </a:extLst>
          </p:cNvPr>
          <p:cNvSpPr txBox="1"/>
          <p:nvPr/>
        </p:nvSpPr>
        <p:spPr>
          <a:xfrm>
            <a:off x="3077020" y="377141"/>
            <a:ext cx="540308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25176A"/>
                </a:solidFill>
              </a:rPr>
              <a:t>The </a:t>
            </a:r>
            <a:r>
              <a:rPr lang="fr-FR" sz="2800" dirty="0" err="1">
                <a:solidFill>
                  <a:srgbClr val="25176A"/>
                </a:solidFill>
              </a:rPr>
              <a:t>health</a:t>
            </a:r>
            <a:r>
              <a:rPr lang="fr-FR" sz="2800" dirty="0">
                <a:solidFill>
                  <a:srgbClr val="25176A"/>
                </a:solidFill>
              </a:rPr>
              <a:t>  system in the digital </a:t>
            </a:r>
            <a:r>
              <a:rPr lang="fr-FR" sz="2800" dirty="0" err="1">
                <a:solidFill>
                  <a:srgbClr val="25176A"/>
                </a:solidFill>
              </a:rPr>
              <a:t>age</a:t>
            </a:r>
            <a:endParaRPr lang="fr-FR" sz="2800" dirty="0">
              <a:solidFill>
                <a:srgbClr val="25176A"/>
              </a:solidFill>
            </a:endParaRPr>
          </a:p>
        </p:txBody>
      </p:sp>
      <p:sp>
        <p:nvSpPr>
          <p:cNvPr id="5" name="AutoShape 2" descr="data:image/svg+xml;base64,PHN2ZyB4bWxucz0iaHR0cDovL3d3dy53My5vcmcvMjAwMC9zdmciIHhtbG5zOnhsaW5rPSJodHRwOi8vd3d3LnczLm9yZy8xOTk5L3hsaW5rIiB3aWR0aD0iMzIiIGhlaWdodD0iMzIiIHZpZXdCb3g9IjAgMCAzMiAzMiI+CiAgPGRlZnM+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+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+CiAgICA8cGF0aCBzdHJva2U9IiM0Mjg1RjQiIHN0cm9rZS1saW5lY2FwPSJzcXVhcmUiIGQ9Ik0yNSwxMyBDMjMsMTUuMzMzMzMzMyAyMCwxNi41IDE2LDE2LjUgQzEyLDE2LjUgOSwxNS4zMzMzMzMzIDcsMTMgTDEzLDEwLjUgTDE5LDEwLjUgTDI1LDEzIFoiIG1hc2s9InVybCgjc21hbGwtdmlzZW1lLXYzLWIpIi8+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+Cjwvc3ZnPgo=">
            <a:extLst>
              <a:ext uri="{FF2B5EF4-FFF2-40B4-BE49-F238E27FC236}">
                <a16:creationId xmlns:a16="http://schemas.microsoft.com/office/drawing/2014/main" id="{414C718C-2895-0B44-8679-6426C4B696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6075" y="158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3DA36A-87B9-6145-B775-6FCFA0F94923}"/>
              </a:ext>
            </a:extLst>
          </p:cNvPr>
          <p:cNvSpPr/>
          <p:nvPr/>
        </p:nvSpPr>
        <p:spPr>
          <a:xfrm>
            <a:off x="2595794" y="954313"/>
            <a:ext cx="7175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solidFill>
                <a:srgbClr val="25176A"/>
              </a:solidFill>
            </a:endParaRPr>
          </a:p>
          <a:p>
            <a:r>
              <a:rPr lang="fr-FR" sz="2000" dirty="0" err="1">
                <a:solidFill>
                  <a:srgbClr val="25176A"/>
                </a:solidFill>
              </a:rPr>
              <a:t>Studies</a:t>
            </a:r>
            <a:r>
              <a:rPr lang="fr-FR" sz="2000" dirty="0">
                <a:solidFill>
                  <a:srgbClr val="25176A"/>
                </a:solidFill>
              </a:rPr>
              <a:t> in </a:t>
            </a:r>
            <a:r>
              <a:rPr lang="fr-FR" sz="2000" dirty="0" err="1">
                <a:solidFill>
                  <a:srgbClr val="25176A"/>
                </a:solidFill>
              </a:rPr>
              <a:t>health</a:t>
            </a:r>
            <a:r>
              <a:rPr lang="fr-FR" sz="2000" dirty="0">
                <a:solidFill>
                  <a:srgbClr val="25176A"/>
                </a:solidFill>
              </a:rPr>
              <a:t> </a:t>
            </a:r>
            <a:r>
              <a:rPr lang="fr-FR" sz="2000" dirty="0" err="1">
                <a:solidFill>
                  <a:srgbClr val="25176A"/>
                </a:solidFill>
              </a:rPr>
              <a:t>economics</a:t>
            </a:r>
            <a:r>
              <a:rPr lang="fr-FR" sz="2000" dirty="0">
                <a:solidFill>
                  <a:srgbClr val="25176A"/>
                </a:solidFill>
              </a:rPr>
              <a:t>, extraction of original data </a:t>
            </a:r>
          </a:p>
          <a:p>
            <a:r>
              <a:rPr lang="fr-FR" sz="2000" dirty="0" err="1">
                <a:solidFill>
                  <a:srgbClr val="25176A"/>
                </a:solidFill>
              </a:rPr>
              <a:t>Improvement</a:t>
            </a:r>
            <a:r>
              <a:rPr lang="fr-FR" sz="2000" dirty="0">
                <a:solidFill>
                  <a:srgbClr val="25176A"/>
                </a:solidFill>
              </a:rPr>
              <a:t> of the </a:t>
            </a:r>
            <a:r>
              <a:rPr lang="fr-FR" sz="2000" dirty="0" err="1">
                <a:solidFill>
                  <a:srgbClr val="25176A"/>
                </a:solidFill>
              </a:rPr>
              <a:t>health</a:t>
            </a:r>
            <a:r>
              <a:rPr lang="fr-FR" sz="2000" dirty="0">
                <a:solidFill>
                  <a:srgbClr val="25176A"/>
                </a:solidFill>
              </a:rPr>
              <a:t> care system </a:t>
            </a:r>
          </a:p>
          <a:p>
            <a:r>
              <a:rPr lang="fr-FR" sz="2000" dirty="0" err="1">
                <a:solidFill>
                  <a:srgbClr val="25176A"/>
                </a:solidFill>
              </a:rPr>
              <a:t>Medico-economic</a:t>
            </a:r>
            <a:r>
              <a:rPr lang="fr-FR" sz="2000" dirty="0">
                <a:solidFill>
                  <a:srgbClr val="25176A"/>
                </a:solidFill>
              </a:rPr>
              <a:t> </a:t>
            </a:r>
            <a:r>
              <a:rPr lang="fr-FR" sz="2000" dirty="0" err="1">
                <a:solidFill>
                  <a:srgbClr val="25176A"/>
                </a:solidFill>
              </a:rPr>
              <a:t>studies</a:t>
            </a:r>
            <a:r>
              <a:rPr lang="fr-FR" sz="2000" dirty="0">
                <a:solidFill>
                  <a:srgbClr val="25176A"/>
                </a:solidFill>
              </a:rPr>
              <a:t> </a:t>
            </a:r>
          </a:p>
          <a:p>
            <a:r>
              <a:rPr lang="fr-FR" sz="2000" dirty="0">
                <a:solidFill>
                  <a:srgbClr val="25176A"/>
                </a:solidFill>
              </a:rPr>
              <a:t>Evaluation of diagnostic </a:t>
            </a:r>
            <a:r>
              <a:rPr lang="fr-FR" sz="2000" dirty="0" err="1">
                <a:solidFill>
                  <a:srgbClr val="25176A"/>
                </a:solidFill>
              </a:rPr>
              <a:t>procedures</a:t>
            </a:r>
            <a:r>
              <a:rPr lang="fr-FR" sz="2000" dirty="0">
                <a:solidFill>
                  <a:srgbClr val="25176A"/>
                </a:solidFill>
              </a:rPr>
              <a:t>, </a:t>
            </a:r>
            <a:r>
              <a:rPr lang="fr-FR" sz="2000" dirty="0" err="1">
                <a:solidFill>
                  <a:srgbClr val="25176A"/>
                </a:solidFill>
              </a:rPr>
              <a:t>therapeutic</a:t>
            </a:r>
            <a:r>
              <a:rPr lang="fr-FR" sz="2000" dirty="0">
                <a:solidFill>
                  <a:srgbClr val="25176A"/>
                </a:solidFill>
              </a:rPr>
              <a:t> innovation, ...</a:t>
            </a:r>
          </a:p>
        </p:txBody>
      </p:sp>
    </p:spTree>
    <p:extLst>
      <p:ext uri="{BB962C8B-B14F-4D97-AF65-F5344CB8AC3E}">
        <p14:creationId xmlns:p14="http://schemas.microsoft.com/office/powerpoint/2010/main" val="2126498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44709" y="562202"/>
            <a:ext cx="5903154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000090"/>
                </a:solidFill>
              </a:rPr>
              <a:t>Big</a:t>
            </a:r>
            <a:r>
              <a:rPr lang="fr-FR" sz="2800" dirty="0">
                <a:solidFill>
                  <a:srgbClr val="000090"/>
                </a:solidFill>
              </a:rPr>
              <a:t> data, AI and </a:t>
            </a:r>
            <a:r>
              <a:rPr lang="fr-FR" sz="2800" dirty="0" err="1">
                <a:solidFill>
                  <a:srgbClr val="000090"/>
                </a:solidFill>
              </a:rPr>
              <a:t>socio-economic</a:t>
            </a:r>
            <a:r>
              <a:rPr lang="fr-FR" sz="2800" dirty="0">
                <a:solidFill>
                  <a:srgbClr val="000090"/>
                </a:solidFill>
              </a:rPr>
              <a:t> impact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21042" y="3792597"/>
            <a:ext cx="7921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500 000 </a:t>
            </a:r>
            <a:r>
              <a:rPr lang="fr-FR" sz="2000" dirty="0" err="1">
                <a:solidFill>
                  <a:srgbClr val="000090"/>
                </a:solidFill>
              </a:rPr>
              <a:t>sleep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apneas</a:t>
            </a:r>
            <a:r>
              <a:rPr lang="fr-FR" sz="2000" dirty="0">
                <a:solidFill>
                  <a:srgbClr val="000090"/>
                </a:solidFill>
              </a:rPr>
              <a:t> in France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Controversy</a:t>
            </a:r>
            <a:r>
              <a:rPr lang="fr-FR" sz="2000" dirty="0">
                <a:solidFill>
                  <a:srgbClr val="000090"/>
                </a:solidFill>
              </a:rPr>
              <a:t> about </a:t>
            </a:r>
            <a:r>
              <a:rPr lang="fr-FR" sz="2000" dirty="0" err="1">
                <a:solidFill>
                  <a:srgbClr val="000090"/>
                </a:solidFill>
              </a:rPr>
              <a:t>reimbursemnt</a:t>
            </a:r>
            <a:r>
              <a:rPr lang="fr-FR" sz="2000" dirty="0">
                <a:solidFill>
                  <a:srgbClr val="000090"/>
                </a:solidFill>
              </a:rPr>
              <a:t> of </a:t>
            </a:r>
            <a:r>
              <a:rPr lang="fr-FR" sz="2000" dirty="0" err="1">
                <a:solidFill>
                  <a:srgbClr val="000090"/>
                </a:solidFill>
              </a:rPr>
              <a:t>sleep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apnea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treatment</a:t>
            </a:r>
            <a:r>
              <a:rPr lang="fr-FR" sz="2000" dirty="0">
                <a:solidFill>
                  <a:srgbClr val="000090"/>
                </a:solidFill>
              </a:rPr>
              <a:t> (PPC)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Reimbursement</a:t>
            </a:r>
            <a:r>
              <a:rPr lang="fr-FR" sz="2000" dirty="0">
                <a:solidFill>
                  <a:srgbClr val="000090"/>
                </a:solidFill>
              </a:rPr>
              <a:t> if </a:t>
            </a:r>
            <a:r>
              <a:rPr lang="fr-FR" sz="2000" dirty="0" err="1">
                <a:solidFill>
                  <a:srgbClr val="000090"/>
                </a:solidFill>
              </a:rPr>
              <a:t>treatment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adherence</a:t>
            </a:r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Legal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controversy</a:t>
            </a:r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844875-4B73-F948-83FB-513EB7DA97B7}"/>
              </a:ext>
            </a:extLst>
          </p:cNvPr>
          <p:cNvSpPr txBox="1"/>
          <p:nvPr/>
        </p:nvSpPr>
        <p:spPr>
          <a:xfrm>
            <a:off x="1627909" y="1610680"/>
            <a:ext cx="8707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0090"/>
                </a:solidFill>
              </a:rPr>
              <a:t>Decision-making</a:t>
            </a:r>
            <a:r>
              <a:rPr lang="fr-FR" sz="2000" dirty="0">
                <a:solidFill>
                  <a:srgbClr val="000090"/>
                </a:solidFill>
              </a:rPr>
              <a:t> in public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endParaRPr lang="fr-FR" sz="2000" dirty="0">
              <a:solidFill>
                <a:srgbClr val="0000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0090"/>
                </a:solidFill>
              </a:rPr>
              <a:t>Inequality-reducing</a:t>
            </a:r>
            <a:r>
              <a:rPr lang="fr-FR" sz="2000" dirty="0">
                <a:solidFill>
                  <a:srgbClr val="000090"/>
                </a:solidFill>
              </a:rPr>
              <a:t>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90"/>
                </a:solidFill>
              </a:rPr>
              <a:t>Performance/</a:t>
            </a:r>
            <a:r>
              <a:rPr lang="fr-FR" sz="2000" dirty="0" err="1">
                <a:solidFill>
                  <a:srgbClr val="000090"/>
                </a:solidFill>
              </a:rPr>
              <a:t>quality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measurements</a:t>
            </a:r>
            <a:r>
              <a:rPr lang="fr-FR" sz="2000" dirty="0">
                <a:solidFill>
                  <a:srgbClr val="000090"/>
                </a:solidFill>
              </a:rPr>
              <a:t> and </a:t>
            </a:r>
            <a:r>
              <a:rPr lang="fr-FR" sz="2000" dirty="0" err="1">
                <a:solidFill>
                  <a:srgbClr val="000090"/>
                </a:solidFill>
              </a:rPr>
              <a:t>reward</a:t>
            </a:r>
            <a:endParaRPr lang="fr-FR" sz="2000" dirty="0">
              <a:solidFill>
                <a:srgbClr val="00009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90"/>
                </a:solidFill>
              </a:rPr>
              <a:t>Global </a:t>
            </a:r>
            <a:r>
              <a:rPr lang="fr-FR" sz="2000" dirty="0" err="1">
                <a:solidFill>
                  <a:srgbClr val="000090"/>
                </a:solidFill>
              </a:rPr>
              <a:t>evaluation</a:t>
            </a:r>
            <a:r>
              <a:rPr lang="fr-FR" sz="2000" dirty="0">
                <a:solidFill>
                  <a:srgbClr val="000090"/>
                </a:solidFill>
              </a:rPr>
              <a:t> of innovation in </a:t>
            </a:r>
            <a:r>
              <a:rPr lang="fr-FR" sz="2000" dirty="0" err="1">
                <a:solidFill>
                  <a:srgbClr val="000090"/>
                </a:solidFill>
              </a:rPr>
              <a:t>terms</a:t>
            </a:r>
            <a:r>
              <a:rPr lang="fr-FR" sz="2000" dirty="0">
                <a:solidFill>
                  <a:srgbClr val="000090"/>
                </a:solidFill>
              </a:rPr>
              <a:t> of </a:t>
            </a:r>
            <a:r>
              <a:rPr lang="fr-FR" sz="2000" dirty="0" err="1">
                <a:solidFill>
                  <a:srgbClr val="000090"/>
                </a:solidFill>
              </a:rPr>
              <a:t>behavorial</a:t>
            </a:r>
            <a:r>
              <a:rPr lang="fr-FR" sz="2000" dirty="0">
                <a:solidFill>
                  <a:srgbClr val="000090"/>
                </a:solidFill>
              </a:rPr>
              <a:t> changes and </a:t>
            </a:r>
            <a:r>
              <a:rPr lang="fr-FR" sz="2000" dirty="0" err="1">
                <a:solidFill>
                  <a:srgbClr val="000090"/>
                </a:solidFill>
              </a:rPr>
              <a:t>benefits</a:t>
            </a:r>
            <a:r>
              <a:rPr lang="fr-FR" sz="2000" dirty="0">
                <a:solidFill>
                  <a:srgbClr val="000090"/>
                </a:solidFill>
              </a:rPr>
              <a:t> for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6757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7163" y="313065"/>
            <a:ext cx="6754991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Consultation, </a:t>
            </a:r>
            <a:r>
              <a:rPr lang="fr-FR" sz="2800" dirty="0" err="1">
                <a:solidFill>
                  <a:srgbClr val="000090"/>
                </a:solidFill>
              </a:rPr>
              <a:t>diagnosis</a:t>
            </a:r>
            <a:r>
              <a:rPr lang="fr-FR" sz="2800" dirty="0">
                <a:solidFill>
                  <a:srgbClr val="000090"/>
                </a:solidFill>
              </a:rPr>
              <a:t>, </a:t>
            </a:r>
            <a:r>
              <a:rPr lang="fr-FR" sz="2800" dirty="0" err="1">
                <a:solidFill>
                  <a:srgbClr val="000090"/>
                </a:solidFill>
              </a:rPr>
              <a:t>treatment</a:t>
            </a:r>
            <a:r>
              <a:rPr lang="fr-FR" sz="2800" dirty="0">
                <a:solidFill>
                  <a:srgbClr val="000090"/>
                </a:solidFill>
              </a:rPr>
              <a:t>, </a:t>
            </a:r>
            <a:r>
              <a:rPr lang="fr-FR" sz="2800" dirty="0" err="1">
                <a:solidFill>
                  <a:srgbClr val="000090"/>
                </a:solidFill>
              </a:rPr>
              <a:t>follow</a:t>
            </a:r>
            <a:r>
              <a:rPr lang="fr-FR" sz="2800" dirty="0">
                <a:solidFill>
                  <a:srgbClr val="000090"/>
                </a:solidFill>
              </a:rPr>
              <a:t>-up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87776" y="1925298"/>
            <a:ext cx="308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Basic data, </a:t>
            </a:r>
            <a:r>
              <a:rPr lang="fr-FR" dirty="0" err="1">
                <a:solidFill>
                  <a:srgbClr val="000090"/>
                </a:solidFill>
              </a:rPr>
              <a:t>biometrics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age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sex</a:t>
            </a:r>
            <a:endParaRPr lang="fr-FR" dirty="0">
              <a:solidFill>
                <a:srgbClr val="000090"/>
              </a:solidFill>
            </a:endParaRPr>
          </a:p>
          <a:p>
            <a:r>
              <a:rPr lang="fr-FR" dirty="0">
                <a:solidFill>
                  <a:srgbClr val="000090"/>
                </a:solidFill>
              </a:rPr>
              <a:t>Profession, </a:t>
            </a:r>
            <a:r>
              <a:rPr lang="fr-FR" dirty="0" err="1">
                <a:solidFill>
                  <a:srgbClr val="000090"/>
                </a:solidFill>
              </a:rPr>
              <a:t>height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weight</a:t>
            </a:r>
            <a:r>
              <a:rPr lang="fr-FR" dirty="0">
                <a:solidFill>
                  <a:srgbClr val="000090"/>
                </a:solidFill>
              </a:rPr>
              <a:t>,..;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95869" y="2770065"/>
            <a:ext cx="213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0090"/>
                </a:solidFill>
              </a:rPr>
              <a:t>Medical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history</a:t>
            </a:r>
            <a:r>
              <a:rPr lang="fr-FR" dirty="0">
                <a:solidFill>
                  <a:srgbClr val="000090"/>
                </a:solidFill>
              </a:rPr>
              <a:t>,</a:t>
            </a:r>
          </a:p>
          <a:p>
            <a:r>
              <a:rPr lang="fr-FR" dirty="0" err="1">
                <a:solidFill>
                  <a:srgbClr val="000090"/>
                </a:solidFill>
              </a:rPr>
              <a:t>physical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examination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95869" y="3614832"/>
            <a:ext cx="14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0090"/>
                </a:solidFill>
              </a:rPr>
              <a:t>Biologic</a:t>
            </a:r>
            <a:r>
              <a:rPr lang="fr-FR" dirty="0">
                <a:solidFill>
                  <a:srgbClr val="000090"/>
                </a:solidFill>
              </a:rPr>
              <a:t> exam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95868" y="4131549"/>
            <a:ext cx="164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0090"/>
                </a:solidFill>
              </a:rPr>
              <a:t>Additional</a:t>
            </a:r>
            <a:r>
              <a:rPr lang="fr-FR" dirty="0">
                <a:solidFill>
                  <a:srgbClr val="000090"/>
                </a:solidFill>
              </a:rPr>
              <a:t> tests</a:t>
            </a:r>
          </a:p>
          <a:p>
            <a:r>
              <a:rPr lang="fr-FR" dirty="0">
                <a:solidFill>
                  <a:srgbClr val="000090"/>
                </a:solidFill>
              </a:rPr>
              <a:t>Imaging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87776" y="4925263"/>
            <a:ext cx="31536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0090"/>
                </a:solidFill>
              </a:rPr>
              <a:t>Diagnosis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treatment</a:t>
            </a:r>
            <a:r>
              <a:rPr lang="fr-FR" dirty="0">
                <a:solidFill>
                  <a:srgbClr val="000090"/>
                </a:solidFill>
              </a:rPr>
              <a:t>, </a:t>
            </a:r>
            <a:r>
              <a:rPr lang="fr-FR" dirty="0" err="1">
                <a:solidFill>
                  <a:srgbClr val="000090"/>
                </a:solidFill>
              </a:rPr>
              <a:t>prognosis</a:t>
            </a:r>
            <a:endParaRPr lang="fr-FR" dirty="0">
              <a:solidFill>
                <a:srgbClr val="000090"/>
              </a:solidFill>
            </a:endParaRPr>
          </a:p>
          <a:p>
            <a:r>
              <a:rPr lang="fr-FR" dirty="0">
                <a:solidFill>
                  <a:srgbClr val="000090"/>
                </a:solidFill>
              </a:rPr>
              <a:t>Expert system</a:t>
            </a:r>
          </a:p>
          <a:p>
            <a:r>
              <a:rPr lang="fr-FR" dirty="0">
                <a:solidFill>
                  <a:srgbClr val="000090"/>
                </a:solidFill>
              </a:rPr>
              <a:t>Evidence-</a:t>
            </a:r>
            <a:r>
              <a:rPr lang="fr-FR" dirty="0" err="1">
                <a:solidFill>
                  <a:srgbClr val="000090"/>
                </a:solidFill>
              </a:rPr>
              <a:t>based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medicine</a:t>
            </a:r>
            <a:endParaRPr lang="fr-FR" dirty="0">
              <a:solidFill>
                <a:srgbClr val="000090"/>
              </a:solidFill>
            </a:endParaRPr>
          </a:p>
          <a:p>
            <a:endParaRPr lang="fr-FR" b="1" dirty="0">
              <a:solidFill>
                <a:srgbClr val="000090"/>
              </a:solidFill>
            </a:endParaRPr>
          </a:p>
          <a:p>
            <a:r>
              <a:rPr lang="fr-FR" b="1" dirty="0" err="1">
                <a:solidFill>
                  <a:srgbClr val="FF0000"/>
                </a:solidFill>
              </a:rPr>
              <a:t>Decision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making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94741" y="1973935"/>
            <a:ext cx="1573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EHR</a:t>
            </a:r>
          </a:p>
          <a:p>
            <a:r>
              <a:rPr lang="fr-FR" dirty="0">
                <a:solidFill>
                  <a:srgbClr val="000090"/>
                </a:solidFill>
              </a:rPr>
              <a:t>Digital </a:t>
            </a:r>
            <a:r>
              <a:rPr lang="fr-FR" dirty="0" err="1">
                <a:solidFill>
                  <a:srgbClr val="000090"/>
                </a:solidFill>
              </a:rPr>
              <a:t>imaging</a:t>
            </a:r>
            <a:endParaRPr lang="fr-FR" dirty="0">
              <a:solidFill>
                <a:srgbClr val="000090"/>
              </a:solidFill>
            </a:endParaRPr>
          </a:p>
          <a:p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77290" y="2954730"/>
            <a:ext cx="2896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0090"/>
                </a:solidFill>
              </a:rPr>
              <a:t>Genomic</a:t>
            </a:r>
            <a:r>
              <a:rPr lang="fr-FR" dirty="0">
                <a:solidFill>
                  <a:srgbClr val="000090"/>
                </a:solidFill>
              </a:rPr>
              <a:t> data, « </a:t>
            </a:r>
            <a:r>
              <a:rPr lang="fr-FR" dirty="0" err="1">
                <a:solidFill>
                  <a:srgbClr val="000090"/>
                </a:solidFill>
              </a:rPr>
              <a:t>omiques</a:t>
            </a:r>
            <a:r>
              <a:rPr lang="fr-FR" dirty="0">
                <a:solidFill>
                  <a:srgbClr val="000090"/>
                </a:solidFill>
              </a:rPr>
              <a:t> »</a:t>
            </a:r>
          </a:p>
          <a:p>
            <a:r>
              <a:rPr lang="fr-FR" dirty="0">
                <a:solidFill>
                  <a:srgbClr val="000090"/>
                </a:solidFill>
              </a:rPr>
              <a:t>Data </a:t>
            </a:r>
            <a:r>
              <a:rPr lang="fr-FR" dirty="0" err="1">
                <a:solidFill>
                  <a:srgbClr val="000090"/>
                </a:solidFill>
              </a:rPr>
              <a:t>from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connected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objects</a:t>
            </a:r>
            <a:endParaRPr lang="fr-FR" dirty="0">
              <a:solidFill>
                <a:srgbClr val="000090"/>
              </a:solidFill>
            </a:endParaRPr>
          </a:p>
          <a:p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94741" y="3993936"/>
            <a:ext cx="2017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0090"/>
                </a:solidFill>
              </a:rPr>
              <a:t>Environmental</a:t>
            </a:r>
            <a:r>
              <a:rPr lang="fr-FR" dirty="0">
                <a:solidFill>
                  <a:srgbClr val="000090"/>
                </a:solidFill>
              </a:rPr>
              <a:t> data</a:t>
            </a:r>
          </a:p>
          <a:p>
            <a:r>
              <a:rPr lang="fr-FR" dirty="0">
                <a:solidFill>
                  <a:srgbClr val="000090"/>
                </a:solidFill>
              </a:rPr>
              <a:t>(</a:t>
            </a:r>
            <a:r>
              <a:rPr lang="fr-FR" dirty="0" err="1">
                <a:solidFill>
                  <a:srgbClr val="000090"/>
                </a:solidFill>
              </a:rPr>
              <a:t>exposome</a:t>
            </a:r>
            <a:r>
              <a:rPr lang="fr-FR" dirty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94740" y="4925263"/>
            <a:ext cx="34582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Help </a:t>
            </a:r>
            <a:r>
              <a:rPr lang="fr-FR" dirty="0" err="1">
                <a:solidFill>
                  <a:srgbClr val="000090"/>
                </a:solidFill>
              </a:rPr>
              <a:t>with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diagnosis</a:t>
            </a:r>
            <a:endParaRPr lang="fr-FR" dirty="0">
              <a:solidFill>
                <a:srgbClr val="000090"/>
              </a:solidFill>
            </a:endParaRPr>
          </a:p>
          <a:p>
            <a:r>
              <a:rPr lang="fr-FR" dirty="0" err="1">
                <a:solidFill>
                  <a:srgbClr val="000090"/>
                </a:solidFill>
              </a:rPr>
              <a:t>Diagnosis</a:t>
            </a:r>
            <a:r>
              <a:rPr lang="fr-FR" dirty="0">
                <a:solidFill>
                  <a:srgbClr val="000090"/>
                </a:solidFill>
              </a:rPr>
              <a:t> of rare </a:t>
            </a:r>
            <a:r>
              <a:rPr lang="fr-FR" dirty="0" err="1">
                <a:solidFill>
                  <a:srgbClr val="000090"/>
                </a:solidFill>
              </a:rPr>
              <a:t>disease</a:t>
            </a:r>
            <a:endParaRPr lang="fr-FR" dirty="0">
              <a:solidFill>
                <a:srgbClr val="000090"/>
              </a:solidFill>
            </a:endParaRPr>
          </a:p>
          <a:p>
            <a:r>
              <a:rPr lang="fr-FR" dirty="0">
                <a:solidFill>
                  <a:srgbClr val="000090"/>
                </a:solidFill>
              </a:rPr>
              <a:t>Help </a:t>
            </a:r>
            <a:r>
              <a:rPr lang="fr-FR" dirty="0" err="1">
                <a:solidFill>
                  <a:srgbClr val="000090"/>
                </a:solidFill>
              </a:rPr>
              <a:t>with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prognosis</a:t>
            </a:r>
            <a:r>
              <a:rPr lang="fr-FR" dirty="0">
                <a:solidFill>
                  <a:srgbClr val="000090"/>
                </a:solidFill>
              </a:rPr>
              <a:t> and </a:t>
            </a:r>
            <a:r>
              <a:rPr lang="fr-FR" dirty="0" err="1">
                <a:solidFill>
                  <a:srgbClr val="000090"/>
                </a:solidFill>
              </a:rPr>
              <a:t>treatment</a:t>
            </a:r>
            <a:endParaRPr lang="fr-FR" dirty="0">
              <a:solidFill>
                <a:srgbClr val="000090"/>
              </a:solidFill>
            </a:endParaRPr>
          </a:p>
          <a:p>
            <a:endParaRPr lang="fr-FR" b="1" dirty="0">
              <a:solidFill>
                <a:srgbClr val="00009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Help </a:t>
            </a:r>
            <a:r>
              <a:rPr lang="fr-FR" b="1" dirty="0" err="1">
                <a:solidFill>
                  <a:srgbClr val="FF0000"/>
                </a:solidFill>
              </a:rPr>
              <a:t>with</a:t>
            </a:r>
            <a:r>
              <a:rPr lang="fr-FR" b="1" dirty="0">
                <a:solidFill>
                  <a:srgbClr val="FF0000"/>
                </a:solidFill>
              </a:rPr>
              <a:t> the </a:t>
            </a:r>
            <a:r>
              <a:rPr lang="fr-FR" b="1" dirty="0" err="1">
                <a:solidFill>
                  <a:srgbClr val="FF0000"/>
                </a:solidFill>
              </a:rPr>
              <a:t>decision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97162" y="1291614"/>
            <a:ext cx="1690206" cy="369332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Before</a:t>
            </a:r>
            <a:r>
              <a:rPr lang="fr-FR" b="1" dirty="0">
                <a:solidFill>
                  <a:srgbClr val="FF0000"/>
                </a:solidFill>
              </a:rPr>
              <a:t> e-</a:t>
            </a:r>
            <a:r>
              <a:rPr lang="fr-FR" b="1" dirty="0" err="1">
                <a:solidFill>
                  <a:srgbClr val="FF0000"/>
                </a:solidFill>
              </a:rPr>
              <a:t>Health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784300" y="1294271"/>
            <a:ext cx="1005403" cy="369332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e-</a:t>
            </a:r>
            <a:r>
              <a:rPr lang="fr-FR" b="1" dirty="0" err="1">
                <a:solidFill>
                  <a:srgbClr val="FF0000"/>
                </a:solidFill>
              </a:rPr>
              <a:t>Health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AutoShape 2" descr="data:image/svg+xml;base64,PHN2ZyB4bWxucz0iaHR0cDovL3d3dy53My5vcmcvMjAwMC9zdmciIHhtbG5zOnhsaW5rPSJodHRwOi8vd3d3LnczLm9yZy8xOTk5L3hsaW5rIiB3aWR0aD0iMzIiIGhlaWdodD0iMzIiIHZpZXdCb3g9IjAgMCAzMiAzMiI+CiAgPGRlZnM+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+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+CiAgICA8cGF0aCBzdHJva2U9IiM0Mjg1RjQiIHN0cm9rZS1saW5lY2FwPSJzcXVhcmUiIGQ9Ik0yNSwxMyBDMjMsMTUuMzMzMzMzMyAyMCwxNi41IDE2LDE2LjUgQzEyLDE2LjUgOSwxNS4zMzMzMzMzIDcsMTMgTDEzLDEwLjUgTDE5LDEwLjUgTDI1LDEzIFoiIG1hc2s9InVybCgjc21hbGwtdmlzZW1lLXYzLWIpIi8+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+Cjwvc3ZnPgo=">
            <a:extLst>
              <a:ext uri="{FF2B5EF4-FFF2-40B4-BE49-F238E27FC236}">
                <a16:creationId xmlns:a16="http://schemas.microsoft.com/office/drawing/2014/main" id="{35D6C3BF-C4B1-2747-AA1B-E5E851B0DF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6075" y="158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4" descr="data:image/svg+xml;base64,PHN2ZyB4bWxucz0iaHR0cDovL3d3dy53My5vcmcvMjAwMC9zdmciIHhtbG5zOnhsaW5rPSJodHRwOi8vd3d3LnczLm9yZy8xOTk5L3hsaW5rIiB3aWR0aD0iMzIiIGhlaWdodD0iMzIiIHZpZXdCb3g9IjAgMCAzMiAzMiI+CiAgPGRlZnM+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+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+CiAgICA8cGF0aCBzdHJva2U9IiM0Mjg1RjQiIHN0cm9rZS1saW5lY2FwPSJzcXVhcmUiIGQ9Ik0yNSwxMyBDMjMsMTUuMzMzMzMzMyAyMCwxNi41IDE2LDE2LjUgQzEyLDE2LjUgOSwxNS4zMzMzMzMzIDcsMTMgTDEzLDEwLjUgTDE5LDEwLjUgTDI1LDEzIFoiIG1hc2s9InVybCgjc21hbGwtdmlzZW1lLXYzLWIpIi8+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+Cjwvc3ZnPgo=">
            <a:extLst>
              <a:ext uri="{FF2B5EF4-FFF2-40B4-BE49-F238E27FC236}">
                <a16:creationId xmlns:a16="http://schemas.microsoft.com/office/drawing/2014/main" id="{1F39BD4B-D136-2544-A0B0-343D68FA29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8475" y="1682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4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0553" y="519697"/>
            <a:ext cx="7683835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 ARTEMIS, a </a:t>
            </a:r>
            <a:r>
              <a:rPr lang="fr-FR" sz="2800" dirty="0" err="1">
                <a:solidFill>
                  <a:srgbClr val="000090"/>
                </a:solidFill>
              </a:rPr>
              <a:t>computerized</a:t>
            </a:r>
            <a:r>
              <a:rPr lang="fr-FR" sz="2800" dirty="0">
                <a:solidFill>
                  <a:srgbClr val="000090"/>
                </a:solidFill>
              </a:rPr>
              <a:t> system for hypertension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86048" y="1967421"/>
            <a:ext cx="399276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1980 – Broussais </a:t>
            </a:r>
            <a:r>
              <a:rPr lang="fr-FR" sz="2000" dirty="0" err="1">
                <a:solidFill>
                  <a:srgbClr val="000090"/>
                </a:solidFill>
              </a:rPr>
              <a:t>hospital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then</a:t>
            </a:r>
            <a:r>
              <a:rPr lang="fr-FR" sz="2000" dirty="0">
                <a:solidFill>
                  <a:srgbClr val="000090"/>
                </a:solidFill>
              </a:rPr>
              <a:t> HEGP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55 000 hypertensive patients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Computerized</a:t>
            </a:r>
            <a:r>
              <a:rPr lang="fr-FR" sz="2000" dirty="0">
                <a:solidFill>
                  <a:srgbClr val="000090"/>
                </a:solidFill>
              </a:rPr>
              <a:t> file 400 – 500 items</a:t>
            </a:r>
          </a:p>
          <a:p>
            <a:r>
              <a:rPr lang="fr-FR" sz="2000" dirty="0">
                <a:solidFill>
                  <a:srgbClr val="000090"/>
                </a:solidFill>
              </a:rPr>
              <a:t>Basic </a:t>
            </a:r>
            <a:r>
              <a:rPr lang="fr-FR" sz="2000" dirty="0" err="1">
                <a:solidFill>
                  <a:srgbClr val="000090"/>
                </a:solidFill>
              </a:rPr>
              <a:t>biologic</a:t>
            </a:r>
            <a:r>
              <a:rPr lang="fr-FR" sz="2000" dirty="0">
                <a:solidFill>
                  <a:srgbClr val="000090"/>
                </a:solidFill>
              </a:rPr>
              <a:t> data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Treatment</a:t>
            </a:r>
            <a:r>
              <a:rPr lang="fr-FR" sz="2000" dirty="0">
                <a:solidFill>
                  <a:srgbClr val="000090"/>
                </a:solidFill>
              </a:rPr>
              <a:t> and </a:t>
            </a:r>
            <a:r>
              <a:rPr lang="fr-FR" sz="2000" dirty="0" err="1">
                <a:solidFill>
                  <a:srgbClr val="000090"/>
                </a:solidFill>
              </a:rPr>
              <a:t>follow</a:t>
            </a:r>
            <a:r>
              <a:rPr lang="fr-FR" sz="2000" dirty="0">
                <a:solidFill>
                  <a:srgbClr val="000090"/>
                </a:solidFill>
              </a:rPr>
              <a:t>-up of patients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Structured</a:t>
            </a:r>
            <a:r>
              <a:rPr lang="fr-FR" sz="2000" dirty="0">
                <a:solidFill>
                  <a:srgbClr val="000090"/>
                </a:solidFill>
              </a:rPr>
              <a:t> data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Textual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analysis</a:t>
            </a:r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Link </a:t>
            </a:r>
            <a:r>
              <a:rPr lang="fr-FR" sz="2000" dirty="0" err="1">
                <a:solidFill>
                  <a:srgbClr val="000090"/>
                </a:solidFill>
              </a:rPr>
              <a:t>with</a:t>
            </a:r>
            <a:r>
              <a:rPr lang="fr-FR" sz="2000" dirty="0">
                <a:solidFill>
                  <a:srgbClr val="000090"/>
                </a:solidFill>
              </a:rPr>
              <a:t> SNIIRAM and PMSI data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40311" y="1974729"/>
            <a:ext cx="3479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No </a:t>
            </a:r>
            <a:r>
              <a:rPr lang="fr-FR" sz="2000" dirty="0" err="1">
                <a:solidFill>
                  <a:srgbClr val="000090"/>
                </a:solidFill>
              </a:rPr>
              <a:t>integration</a:t>
            </a:r>
            <a:r>
              <a:rPr lang="fr-FR" sz="2000" dirty="0">
                <a:solidFill>
                  <a:srgbClr val="000090"/>
                </a:solidFill>
              </a:rPr>
              <a:t> of </a:t>
            </a:r>
            <a:r>
              <a:rPr lang="fr-FR" sz="2000" dirty="0" err="1">
                <a:solidFill>
                  <a:srgbClr val="000090"/>
                </a:solidFill>
              </a:rPr>
              <a:t>imaging</a:t>
            </a:r>
            <a:r>
              <a:rPr lang="fr-FR" sz="2000" dirty="0">
                <a:solidFill>
                  <a:srgbClr val="000090"/>
                </a:solidFill>
              </a:rPr>
              <a:t> data,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Nor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genomic</a:t>
            </a:r>
            <a:r>
              <a:rPr lang="fr-FR" sz="2000" dirty="0">
                <a:solidFill>
                  <a:srgbClr val="000090"/>
                </a:solidFill>
              </a:rPr>
              <a:t> data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41997" y="1193011"/>
            <a:ext cx="5666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>
                <a:solidFill>
                  <a:srgbClr val="000090"/>
                </a:solidFill>
              </a:rPr>
              <a:t>(Département informatique médicale, UMRS Centre de recherche </a:t>
            </a:r>
          </a:p>
          <a:p>
            <a:pPr algn="ctr"/>
            <a:r>
              <a:rPr lang="fr-FR" sz="1600" dirty="0">
                <a:solidFill>
                  <a:srgbClr val="000090"/>
                </a:solidFill>
              </a:rPr>
              <a:t>des Cordeliers, Unité d’HTA)</a:t>
            </a:r>
          </a:p>
          <a:p>
            <a:pPr algn="ctr"/>
            <a:endParaRPr lang="fr-FR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310FC-25DF-C144-A2B8-EF4803A0BC32}"/>
              </a:ext>
            </a:extLst>
          </p:cNvPr>
          <p:cNvSpPr/>
          <p:nvPr/>
        </p:nvSpPr>
        <p:spPr>
          <a:xfrm>
            <a:off x="5840310" y="2707042"/>
            <a:ext cx="48276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solidFill>
                  <a:srgbClr val="000090"/>
                </a:solidFill>
              </a:rPr>
              <a:t>Several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results</a:t>
            </a:r>
            <a:r>
              <a:rPr lang="fr-FR" sz="2000" b="1" dirty="0">
                <a:solidFill>
                  <a:srgbClr val="000090"/>
                </a:solidFill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Management </a:t>
            </a:r>
            <a:r>
              <a:rPr lang="fr-FR" sz="2000" dirty="0" err="1">
                <a:solidFill>
                  <a:srgbClr val="000090"/>
                </a:solidFill>
              </a:rPr>
              <a:t>tool</a:t>
            </a:r>
            <a:endParaRPr lang="fr-FR" sz="2000" dirty="0">
              <a:solidFill>
                <a:srgbClr val="00009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Expert system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Socio-cultural </a:t>
            </a:r>
            <a:r>
              <a:rPr lang="fr-FR" sz="2000" dirty="0" err="1">
                <a:solidFill>
                  <a:srgbClr val="000090"/>
                </a:solidFill>
              </a:rPr>
              <a:t>inequalities</a:t>
            </a:r>
            <a:r>
              <a:rPr lang="fr-FR" sz="2000" dirty="0">
                <a:solidFill>
                  <a:srgbClr val="000090"/>
                </a:solidFill>
              </a:rPr>
              <a:t> and high BP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First </a:t>
            </a:r>
            <a:r>
              <a:rPr lang="fr-FR" sz="2000" dirty="0" err="1">
                <a:solidFill>
                  <a:srgbClr val="000090"/>
                </a:solidFill>
              </a:rPr>
              <a:t>genetic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studies</a:t>
            </a:r>
            <a:r>
              <a:rPr lang="fr-FR" sz="2000" dirty="0">
                <a:solidFill>
                  <a:srgbClr val="000090"/>
                </a:solidFill>
              </a:rPr>
              <a:t> of familial hypertension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« Profile » of the non-observant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err="1">
                <a:solidFill>
                  <a:srgbClr val="000090"/>
                </a:solidFill>
              </a:rPr>
              <a:t>Side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effects</a:t>
            </a:r>
            <a:r>
              <a:rPr lang="fr-FR" sz="2000" dirty="0">
                <a:solidFill>
                  <a:srgbClr val="000090"/>
                </a:solidFill>
              </a:rPr>
              <a:t> of </a:t>
            </a:r>
            <a:r>
              <a:rPr lang="fr-FR" sz="2000" dirty="0" err="1">
                <a:solidFill>
                  <a:srgbClr val="000090"/>
                </a:solidFill>
              </a:rPr>
              <a:t>spironolactone</a:t>
            </a:r>
            <a:endParaRPr lang="fr-FR" sz="2000" dirty="0">
              <a:solidFill>
                <a:srgbClr val="00009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0090"/>
                </a:solidFill>
              </a:rPr>
              <a:t>Data on </a:t>
            </a:r>
            <a:r>
              <a:rPr lang="fr-FR" sz="2000" dirty="0" err="1">
                <a:solidFill>
                  <a:srgbClr val="000090"/>
                </a:solidFill>
              </a:rPr>
              <a:t>morbidity</a:t>
            </a:r>
            <a:r>
              <a:rPr lang="fr-FR" sz="2000" dirty="0">
                <a:solidFill>
                  <a:srgbClr val="000090"/>
                </a:solidFill>
              </a:rPr>
              <a:t> and long-</a:t>
            </a:r>
            <a:r>
              <a:rPr lang="fr-FR" sz="2000" dirty="0" err="1">
                <a:solidFill>
                  <a:srgbClr val="000090"/>
                </a:solidFill>
              </a:rPr>
              <a:t>term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mortality</a:t>
            </a:r>
            <a:endParaRPr lang="fr-FR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38153" y="1261070"/>
            <a:ext cx="29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« </a:t>
            </a:r>
            <a:r>
              <a:rPr lang="fr-FR" sz="2000" dirty="0" err="1">
                <a:solidFill>
                  <a:srgbClr val="000090"/>
                </a:solidFill>
              </a:rPr>
              <a:t>Classical</a:t>
            </a:r>
            <a:r>
              <a:rPr lang="fr-FR" sz="2000" dirty="0">
                <a:solidFill>
                  <a:srgbClr val="000090"/>
                </a:solidFill>
              </a:rPr>
              <a:t> » </a:t>
            </a:r>
            <a:r>
              <a:rPr lang="fr-FR" sz="2000" dirty="0" err="1">
                <a:solidFill>
                  <a:srgbClr val="000090"/>
                </a:solidFill>
              </a:rPr>
              <a:t>epidemiology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Hypothesis-based</a:t>
            </a:r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38153" y="2306977"/>
            <a:ext cx="571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Transversal and longitudinal  </a:t>
            </a:r>
            <a:r>
              <a:rPr lang="fr-FR" sz="2000" dirty="0" err="1">
                <a:solidFill>
                  <a:srgbClr val="000090"/>
                </a:solidFill>
              </a:rPr>
              <a:t>studies</a:t>
            </a:r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Cohorts</a:t>
            </a:r>
            <a:r>
              <a:rPr lang="fr-FR" sz="2000" dirty="0">
                <a:solidFill>
                  <a:srgbClr val="000090"/>
                </a:solidFill>
              </a:rPr>
              <a:t> (Framingham, </a:t>
            </a:r>
            <a:r>
              <a:rPr lang="fr-FR" sz="2000" dirty="0" err="1">
                <a:solidFill>
                  <a:srgbClr val="000090"/>
                </a:solidFill>
              </a:rPr>
              <a:t>Epipage,Constance</a:t>
            </a:r>
            <a:r>
              <a:rPr lang="fr-FR" sz="2000" dirty="0">
                <a:solidFill>
                  <a:srgbClr val="000090"/>
                </a:solidFill>
              </a:rPr>
              <a:t>) 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38154" y="3030420"/>
            <a:ext cx="27080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Benefits</a:t>
            </a:r>
            <a:r>
              <a:rPr lang="fr-FR" sz="2000" dirty="0">
                <a:solidFill>
                  <a:srgbClr val="000090"/>
                </a:solidFill>
              </a:rPr>
              <a:t> and limitations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Reliability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robustness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Defined</a:t>
            </a:r>
            <a:r>
              <a:rPr lang="fr-FR" sz="2000" dirty="0">
                <a:solidFill>
                  <a:srgbClr val="000090"/>
                </a:solidFill>
              </a:rPr>
              <a:t> scope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99796" y="1220779"/>
            <a:ext cx="2562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Data extraction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No </a:t>
            </a:r>
            <a:r>
              <a:rPr lang="fr-FR" sz="2000" dirty="0" err="1">
                <a:solidFill>
                  <a:srgbClr val="000090"/>
                </a:solidFill>
              </a:rPr>
              <a:t>assumption</a:t>
            </a:r>
            <a:r>
              <a:rPr lang="fr-FR" sz="2000" dirty="0">
                <a:solidFill>
                  <a:srgbClr val="000090"/>
                </a:solidFill>
              </a:rPr>
              <a:t> a priori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299796" y="2236442"/>
            <a:ext cx="2904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0090"/>
                </a:solidFill>
              </a:rPr>
              <a:t>Studies</a:t>
            </a:r>
            <a:r>
              <a:rPr lang="fr-FR" sz="2000" dirty="0">
                <a:solidFill>
                  <a:srgbClr val="000090"/>
                </a:solidFill>
              </a:rPr>
              <a:t> in real population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Environnemental </a:t>
            </a:r>
            <a:r>
              <a:rPr lang="fr-FR" sz="2000" dirty="0" err="1">
                <a:solidFill>
                  <a:srgbClr val="000090"/>
                </a:solidFill>
              </a:rPr>
              <a:t>factors</a:t>
            </a:r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SNDS data base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99796" y="3492086"/>
            <a:ext cx="2902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0090"/>
                </a:solidFill>
              </a:rPr>
              <a:t>Unexpected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side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effects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Pharmacoepidemiology</a:t>
            </a:r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Medico-economic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studies</a:t>
            </a:r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20455" y="454620"/>
            <a:ext cx="7212680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« </a:t>
            </a:r>
            <a:r>
              <a:rPr lang="fr-FR" sz="2800" dirty="0" err="1">
                <a:solidFill>
                  <a:srgbClr val="000090"/>
                </a:solidFill>
              </a:rPr>
              <a:t>Classical</a:t>
            </a:r>
            <a:r>
              <a:rPr lang="fr-FR" sz="2800" dirty="0">
                <a:solidFill>
                  <a:srgbClr val="000090"/>
                </a:solidFill>
              </a:rPr>
              <a:t> » </a:t>
            </a:r>
            <a:r>
              <a:rPr lang="fr-FR" sz="2800" dirty="0" err="1">
                <a:solidFill>
                  <a:srgbClr val="000090"/>
                </a:solidFill>
              </a:rPr>
              <a:t>epidemiology</a:t>
            </a:r>
            <a:r>
              <a:rPr lang="fr-FR" sz="2800" dirty="0">
                <a:solidFill>
                  <a:srgbClr val="000090"/>
                </a:solidFill>
              </a:rPr>
              <a:t> vs </a:t>
            </a:r>
            <a:r>
              <a:rPr lang="fr-FR" sz="2800" dirty="0" err="1">
                <a:solidFill>
                  <a:srgbClr val="000090"/>
                </a:solidFill>
              </a:rPr>
              <a:t>analysis</a:t>
            </a:r>
            <a:r>
              <a:rPr lang="fr-FR" sz="2800" dirty="0">
                <a:solidFill>
                  <a:srgbClr val="000090"/>
                </a:solidFill>
              </a:rPr>
              <a:t> of </a:t>
            </a:r>
            <a:r>
              <a:rPr lang="fr-FR" sz="2800" dirty="0" err="1">
                <a:solidFill>
                  <a:srgbClr val="000090"/>
                </a:solidFill>
              </a:rPr>
              <a:t>big</a:t>
            </a:r>
            <a:r>
              <a:rPr lang="fr-FR" sz="2800" dirty="0">
                <a:solidFill>
                  <a:srgbClr val="000090"/>
                </a:solidFill>
              </a:rPr>
              <a:t> data</a:t>
            </a:r>
          </a:p>
        </p:txBody>
      </p:sp>
      <p:pic>
        <p:nvPicPr>
          <p:cNvPr id="3074" name="Picture 2" descr="Résultat de recherche d'images pour &quot;nutrisanté inserm&quot;">
            <a:hlinkClick r:id="rId2"/>
            <a:extLst>
              <a:ext uri="{FF2B5EF4-FFF2-40B4-BE49-F238E27FC236}">
                <a16:creationId xmlns:a16="http://schemas.microsoft.com/office/drawing/2014/main" id="{2553564B-F8EC-CD4C-853B-08F92C62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04" y="4815525"/>
            <a:ext cx="5663046" cy="24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1A76E20-54D9-E143-B965-EAB09B63564A}"/>
              </a:ext>
            </a:extLst>
          </p:cNvPr>
          <p:cNvSpPr txBox="1"/>
          <p:nvPr/>
        </p:nvSpPr>
        <p:spPr>
          <a:xfrm>
            <a:off x="3984459" y="4888261"/>
            <a:ext cx="2636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Cohorte </a:t>
            </a:r>
            <a:r>
              <a:rPr lang="fr-FR" sz="2400" b="1" dirty="0" err="1">
                <a:solidFill>
                  <a:srgbClr val="000090"/>
                </a:solidFill>
              </a:rPr>
              <a:t>Nutrisanté</a:t>
            </a:r>
            <a:endParaRPr lang="fr-FR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52142" y="532892"/>
            <a:ext cx="574187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000090"/>
                </a:solidFill>
              </a:rPr>
              <a:t>Present</a:t>
            </a:r>
            <a:r>
              <a:rPr lang="fr-FR" sz="2800" dirty="0">
                <a:solidFill>
                  <a:srgbClr val="000090"/>
                </a:solidFill>
              </a:rPr>
              <a:t> </a:t>
            </a:r>
            <a:r>
              <a:rPr lang="fr-FR" sz="2800" dirty="0" err="1">
                <a:solidFill>
                  <a:srgbClr val="000090"/>
                </a:solidFill>
              </a:rPr>
              <a:t>benefits</a:t>
            </a:r>
            <a:r>
              <a:rPr lang="fr-FR" sz="2800" dirty="0">
                <a:solidFill>
                  <a:srgbClr val="000090"/>
                </a:solidFill>
              </a:rPr>
              <a:t> of the use of </a:t>
            </a:r>
            <a:r>
              <a:rPr lang="fr-FR" sz="2800" dirty="0" err="1">
                <a:solidFill>
                  <a:srgbClr val="000090"/>
                </a:solidFill>
              </a:rPr>
              <a:t>big</a:t>
            </a:r>
            <a:r>
              <a:rPr lang="fr-FR" sz="2800" dirty="0">
                <a:solidFill>
                  <a:srgbClr val="000090"/>
                </a:solidFill>
              </a:rPr>
              <a:t> data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00381" y="1724892"/>
            <a:ext cx="717626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0090"/>
                </a:solidFill>
              </a:rPr>
              <a:t>Generation</a:t>
            </a:r>
            <a:r>
              <a:rPr lang="fr-FR" sz="2000" dirty="0">
                <a:solidFill>
                  <a:srgbClr val="000090"/>
                </a:solidFill>
              </a:rPr>
              <a:t> of new </a:t>
            </a:r>
            <a:r>
              <a:rPr lang="fr-FR" sz="2000" dirty="0" err="1">
                <a:solidFill>
                  <a:srgbClr val="000090"/>
                </a:solidFill>
              </a:rPr>
              <a:t>knowledge</a:t>
            </a:r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Improved</a:t>
            </a:r>
            <a:r>
              <a:rPr lang="fr-FR" sz="2000" dirty="0">
                <a:solidFill>
                  <a:srgbClr val="000090"/>
                </a:solidFill>
              </a:rPr>
              <a:t> public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 surveillance and </a:t>
            </a:r>
            <a:r>
              <a:rPr lang="fr-FR" sz="2000" dirty="0" err="1">
                <a:solidFill>
                  <a:srgbClr val="000090"/>
                </a:solidFill>
              </a:rPr>
              <a:t>response</a:t>
            </a:r>
            <a:r>
              <a:rPr lang="fr-FR" sz="2000" dirty="0">
                <a:solidFill>
                  <a:srgbClr val="000090"/>
                </a:solidFill>
              </a:rPr>
              <a:t> to incidents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(salmonella </a:t>
            </a:r>
            <a:r>
              <a:rPr lang="fr-FR" sz="2000" dirty="0" err="1">
                <a:solidFill>
                  <a:srgbClr val="000090"/>
                </a:solidFill>
              </a:rPr>
              <a:t>outbreaks</a:t>
            </a:r>
            <a:r>
              <a:rPr lang="fr-FR" sz="2000" dirty="0">
                <a:solidFill>
                  <a:srgbClr val="000090"/>
                </a:solidFill>
              </a:rPr>
              <a:t>, influenza </a:t>
            </a:r>
            <a:r>
              <a:rPr lang="fr-FR" sz="2000" dirty="0" err="1">
                <a:solidFill>
                  <a:srgbClr val="000090"/>
                </a:solidFill>
              </a:rPr>
              <a:t>pandemics</a:t>
            </a:r>
            <a:r>
              <a:rPr lang="fr-FR" sz="2000" dirty="0">
                <a:solidFill>
                  <a:srgbClr val="000090"/>
                </a:solidFill>
              </a:rPr>
              <a:t>,…)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Cancer screening</a:t>
            </a:r>
          </a:p>
          <a:p>
            <a:r>
              <a:rPr lang="fr-FR" sz="2000" dirty="0">
                <a:solidFill>
                  <a:srgbClr val="000090"/>
                </a:solidFill>
              </a:rPr>
              <a:t>Routine monitoring of </a:t>
            </a:r>
            <a:r>
              <a:rPr lang="fr-FR" sz="2000" dirty="0" err="1">
                <a:solidFill>
                  <a:srgbClr val="000090"/>
                </a:solidFill>
              </a:rPr>
              <a:t>chronic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illness</a:t>
            </a:r>
            <a:r>
              <a:rPr lang="fr-FR" sz="2000" dirty="0">
                <a:solidFill>
                  <a:srgbClr val="000090"/>
                </a:solidFill>
              </a:rPr>
              <a:t> in </a:t>
            </a:r>
            <a:r>
              <a:rPr lang="fr-FR" sz="2000" dirty="0" err="1">
                <a:solidFill>
                  <a:srgbClr val="000090"/>
                </a:solidFill>
              </a:rPr>
              <a:t>specific</a:t>
            </a:r>
            <a:r>
              <a:rPr lang="fr-FR" sz="2000" dirty="0">
                <a:solidFill>
                  <a:srgbClr val="000090"/>
                </a:solidFill>
              </a:rPr>
              <a:t> populations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Pharmaco-</a:t>
            </a:r>
            <a:r>
              <a:rPr lang="fr-FR" sz="2000" dirty="0" err="1">
                <a:solidFill>
                  <a:srgbClr val="000090"/>
                </a:solidFill>
              </a:rPr>
              <a:t>epidemiology</a:t>
            </a:r>
            <a:r>
              <a:rPr lang="fr-FR" sz="2000" dirty="0">
                <a:solidFill>
                  <a:srgbClr val="000090"/>
                </a:solidFill>
              </a:rPr>
              <a:t> and </a:t>
            </a:r>
            <a:r>
              <a:rPr lang="fr-FR" sz="2000" dirty="0" err="1">
                <a:solidFill>
                  <a:srgbClr val="000090"/>
                </a:solidFill>
              </a:rPr>
              <a:t>drug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safety</a:t>
            </a:r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Early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detection</a:t>
            </a:r>
            <a:r>
              <a:rPr lang="fr-FR" sz="2000" dirty="0">
                <a:solidFill>
                  <a:srgbClr val="000090"/>
                </a:solidFill>
              </a:rPr>
              <a:t> of adverse </a:t>
            </a:r>
            <a:r>
              <a:rPr lang="fr-FR" sz="2000" dirty="0" err="1">
                <a:solidFill>
                  <a:srgbClr val="000090"/>
                </a:solidFill>
              </a:rPr>
              <a:t>drug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reactions</a:t>
            </a:r>
            <a:r>
              <a:rPr lang="fr-FR" sz="2000" dirty="0">
                <a:solidFill>
                  <a:srgbClr val="000090"/>
                </a:solidFill>
              </a:rPr>
              <a:t> (internet social networks)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Pragmatic</a:t>
            </a:r>
            <a:r>
              <a:rPr lang="fr-FR" sz="2000" dirty="0">
                <a:solidFill>
                  <a:srgbClr val="000090"/>
                </a:solidFill>
              </a:rPr>
              <a:t> trials in the « real world »</a:t>
            </a:r>
          </a:p>
          <a:p>
            <a:r>
              <a:rPr lang="fr-FR" sz="2000" dirty="0">
                <a:solidFill>
                  <a:srgbClr val="000090"/>
                </a:solidFill>
              </a:rPr>
              <a:t>(</a:t>
            </a:r>
            <a:r>
              <a:rPr lang="fr-FR" sz="2000" dirty="0" err="1">
                <a:solidFill>
                  <a:srgbClr val="000090"/>
                </a:solidFill>
              </a:rPr>
              <a:t>Healthcare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Systems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Research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Collaboratory</a:t>
            </a:r>
            <a:r>
              <a:rPr lang="fr-FR" sz="2000" dirty="0">
                <a:solidFill>
                  <a:srgbClr val="000090"/>
                </a:solidFill>
              </a:rPr>
              <a:t> – NIH)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22409" y="454895"/>
            <a:ext cx="7479227" cy="523220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The patient, the </a:t>
            </a:r>
            <a:r>
              <a:rPr lang="fr-FR" sz="2800" dirty="0" err="1">
                <a:solidFill>
                  <a:srgbClr val="000090"/>
                </a:solidFill>
              </a:rPr>
              <a:t>physician</a:t>
            </a:r>
            <a:r>
              <a:rPr lang="fr-FR" sz="2800" dirty="0">
                <a:solidFill>
                  <a:srgbClr val="000090"/>
                </a:solidFill>
              </a:rPr>
              <a:t> and the </a:t>
            </a:r>
            <a:r>
              <a:rPr lang="fr-FR" sz="2800" dirty="0" err="1">
                <a:solidFill>
                  <a:srgbClr val="000090"/>
                </a:solidFill>
              </a:rPr>
              <a:t>health</a:t>
            </a:r>
            <a:r>
              <a:rPr lang="fr-FR" sz="2800" dirty="0">
                <a:solidFill>
                  <a:srgbClr val="000090"/>
                </a:solidFill>
              </a:rPr>
              <a:t> system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95500" y="459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DA7DB6A-CFE3-C246-BD9B-F5018EFBDF24}"/>
              </a:ext>
            </a:extLst>
          </p:cNvPr>
          <p:cNvSpPr txBox="1"/>
          <p:nvPr/>
        </p:nvSpPr>
        <p:spPr>
          <a:xfrm>
            <a:off x="3792177" y="1375826"/>
            <a:ext cx="494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0090"/>
                </a:solidFill>
              </a:rPr>
              <a:t>Digital </a:t>
            </a:r>
            <a:r>
              <a:rPr lang="fr-FR" sz="2400" dirty="0" err="1">
                <a:solidFill>
                  <a:srgbClr val="000090"/>
                </a:solidFill>
              </a:rPr>
              <a:t>revolution</a:t>
            </a:r>
            <a:r>
              <a:rPr lang="fr-FR" sz="2400" dirty="0">
                <a:solidFill>
                  <a:srgbClr val="000090"/>
                </a:solidFill>
              </a:rPr>
              <a:t> of the </a:t>
            </a:r>
            <a:r>
              <a:rPr lang="fr-FR" sz="2400" dirty="0" err="1">
                <a:solidFill>
                  <a:srgbClr val="000090"/>
                </a:solidFill>
              </a:rPr>
              <a:t>health</a:t>
            </a:r>
            <a:r>
              <a:rPr lang="fr-FR" sz="2400" dirty="0">
                <a:solidFill>
                  <a:srgbClr val="000090"/>
                </a:solidFill>
              </a:rPr>
              <a:t> system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070301D-5BEC-0D49-B676-EB6E2E36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30998"/>
            <a:ext cx="4524048" cy="287745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F0D1C23-DA00-D24B-A3F5-B7AB5FED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646" y="2379519"/>
            <a:ext cx="4214156" cy="29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56987" y="557553"/>
            <a:ext cx="175105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Challenges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01526" y="1447470"/>
            <a:ext cx="86664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b="1" dirty="0" err="1">
                <a:solidFill>
                  <a:srgbClr val="000090"/>
                </a:solidFill>
              </a:rPr>
              <a:t>Evaluate</a:t>
            </a:r>
            <a:r>
              <a:rPr lang="fr-FR" sz="2000" b="1" dirty="0">
                <a:solidFill>
                  <a:srgbClr val="000090"/>
                </a:solidFill>
              </a:rPr>
              <a:t> the </a:t>
            </a:r>
            <a:r>
              <a:rPr lang="fr-FR" sz="2000" b="1" dirty="0" err="1">
                <a:solidFill>
                  <a:srgbClr val="000090"/>
                </a:solidFill>
              </a:rPr>
              <a:t>benefit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dirty="0">
                <a:solidFill>
                  <a:srgbClr val="000090"/>
                </a:solidFill>
              </a:rPr>
              <a:t>for the patient, the </a:t>
            </a:r>
            <a:r>
              <a:rPr lang="fr-FR" sz="2000" dirty="0" err="1">
                <a:solidFill>
                  <a:srgbClr val="000090"/>
                </a:solidFill>
              </a:rPr>
              <a:t>doctor</a:t>
            </a:r>
            <a:r>
              <a:rPr lang="fr-FR" sz="2000" dirty="0">
                <a:solidFill>
                  <a:srgbClr val="000090"/>
                </a:solidFill>
              </a:rPr>
              <a:t>, the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 system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Medico-economic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assessment</a:t>
            </a:r>
            <a:r>
              <a:rPr lang="fr-FR" sz="2000" dirty="0">
                <a:solidFill>
                  <a:srgbClr val="000090"/>
                </a:solidFill>
              </a:rPr>
              <a:t>? 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b="1" dirty="0">
                <a:solidFill>
                  <a:srgbClr val="000090"/>
                </a:solidFill>
              </a:rPr>
              <a:t>"</a:t>
            </a:r>
            <a:r>
              <a:rPr lang="fr-FR" sz="2000" b="1" dirty="0" err="1">
                <a:solidFill>
                  <a:srgbClr val="000090"/>
                </a:solidFill>
              </a:rPr>
              <a:t>Explainable</a:t>
            </a:r>
            <a:r>
              <a:rPr lang="fr-FR" sz="2000" b="1" dirty="0">
                <a:solidFill>
                  <a:srgbClr val="000090"/>
                </a:solidFill>
              </a:rPr>
              <a:t>" AI </a:t>
            </a:r>
            <a:r>
              <a:rPr lang="fr-FR" sz="2000" b="1" dirty="0" err="1">
                <a:solidFill>
                  <a:srgbClr val="000090"/>
                </a:solidFill>
              </a:rPr>
              <a:t>Systems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b="1" dirty="0" err="1">
                <a:solidFill>
                  <a:srgbClr val="000090"/>
                </a:solidFill>
              </a:rPr>
              <a:t>Medical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responsibility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Fear about </a:t>
            </a:r>
            <a:r>
              <a:rPr lang="fr-FR" sz="2000" b="1" dirty="0">
                <a:solidFill>
                  <a:srgbClr val="000090"/>
                </a:solidFill>
              </a:rPr>
              <a:t>the absence of respect of </a:t>
            </a:r>
            <a:r>
              <a:rPr lang="fr-FR" sz="2000" b="1" dirty="0" err="1">
                <a:solidFill>
                  <a:srgbClr val="000090"/>
                </a:solidFill>
              </a:rPr>
              <a:t>personal</a:t>
            </a:r>
            <a:r>
              <a:rPr lang="fr-FR" sz="2000" b="1" dirty="0">
                <a:solidFill>
                  <a:srgbClr val="000090"/>
                </a:solidFill>
              </a:rPr>
              <a:t> data</a:t>
            </a:r>
            <a:r>
              <a:rPr lang="fr-FR" sz="2000" dirty="0">
                <a:solidFill>
                  <a:srgbClr val="000090"/>
                </a:solidFill>
              </a:rPr>
              <a:t>, about </a:t>
            </a:r>
            <a:r>
              <a:rPr lang="fr-FR" sz="2000" dirty="0" err="1">
                <a:solidFill>
                  <a:srgbClr val="000090"/>
                </a:solidFill>
              </a:rPr>
              <a:t>their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surreptitious</a:t>
            </a:r>
            <a:r>
              <a:rPr lang="fr-FR" sz="2000" dirty="0">
                <a:solidFill>
                  <a:srgbClr val="000090"/>
                </a:solidFill>
              </a:rPr>
              <a:t> use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(GAFA, </a:t>
            </a:r>
            <a:r>
              <a:rPr lang="fr-FR" sz="2000" dirty="0" err="1">
                <a:solidFill>
                  <a:srgbClr val="000090"/>
                </a:solidFill>
              </a:rPr>
              <a:t>Insurance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companies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hiring</a:t>
            </a:r>
            <a:r>
              <a:rPr lang="fr-FR" sz="2000" dirty="0">
                <a:solidFill>
                  <a:srgbClr val="000090"/>
                </a:solidFill>
              </a:rPr>
              <a:t> by </a:t>
            </a:r>
            <a:r>
              <a:rPr lang="fr-FR" sz="2000" dirty="0" err="1">
                <a:solidFill>
                  <a:srgbClr val="000090"/>
                </a:solidFill>
              </a:rPr>
              <a:t>companies</a:t>
            </a:r>
            <a:r>
              <a:rPr lang="fr-FR" sz="2000" dirty="0">
                <a:solidFill>
                  <a:srgbClr val="000090"/>
                </a:solidFill>
              </a:rPr>
              <a:t>...) 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b="1" dirty="0" err="1">
                <a:solidFill>
                  <a:srgbClr val="000090"/>
                </a:solidFill>
              </a:rPr>
              <a:t>GAFAM's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growing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role</a:t>
            </a:r>
            <a:r>
              <a:rPr lang="fr-FR" sz="2000" b="1" dirty="0">
                <a:solidFill>
                  <a:srgbClr val="000090"/>
                </a:solidFill>
              </a:rPr>
              <a:t> </a:t>
            </a:r>
            <a:r>
              <a:rPr lang="fr-FR" sz="2000" dirty="0">
                <a:solidFill>
                  <a:srgbClr val="000090"/>
                </a:solidFill>
              </a:rPr>
              <a:t>in the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 system 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Completely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b="1" dirty="0" err="1">
                <a:solidFill>
                  <a:srgbClr val="000090"/>
                </a:solidFill>
              </a:rPr>
              <a:t>rethink</a:t>
            </a:r>
            <a:r>
              <a:rPr lang="fr-FR" sz="2000" b="1" dirty="0">
                <a:solidFill>
                  <a:srgbClr val="000090"/>
                </a:solidFill>
              </a:rPr>
              <a:t> the training </a:t>
            </a:r>
            <a:r>
              <a:rPr lang="fr-FR" sz="2000" dirty="0">
                <a:solidFill>
                  <a:srgbClr val="000090"/>
                </a:solidFill>
              </a:rPr>
              <a:t>of </a:t>
            </a:r>
            <a:r>
              <a:rPr lang="fr-FR" sz="2000" dirty="0" err="1">
                <a:solidFill>
                  <a:srgbClr val="000090"/>
                </a:solidFill>
              </a:rPr>
              <a:t>doctors</a:t>
            </a:r>
            <a:r>
              <a:rPr lang="fr-FR" sz="2000" dirty="0">
                <a:solidFill>
                  <a:srgbClr val="000090"/>
                </a:solidFill>
              </a:rPr>
              <a:t> and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 personnel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B1DADC-DCD3-4B40-B316-877E112CAA88}"/>
              </a:ext>
            </a:extLst>
          </p:cNvPr>
          <p:cNvSpPr txBox="1"/>
          <p:nvPr/>
        </p:nvSpPr>
        <p:spPr>
          <a:xfrm>
            <a:off x="2079460" y="6002564"/>
            <a:ext cx="332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And the man in all </a:t>
            </a:r>
            <a:r>
              <a:rPr lang="fr-FR" sz="2400" b="1" dirty="0" err="1">
                <a:solidFill>
                  <a:srgbClr val="C00000"/>
                </a:solidFill>
              </a:rPr>
              <a:t>that</a:t>
            </a:r>
            <a:r>
              <a:rPr lang="fr-FR" sz="2400" b="1" dirty="0">
                <a:solidFill>
                  <a:srgbClr val="C0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878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29032" y="2166217"/>
            <a:ext cx="4676408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90"/>
                </a:solidFill>
              </a:rPr>
              <a:t>Benefits</a:t>
            </a:r>
            <a:r>
              <a:rPr lang="fr-FR" sz="2400" b="1" dirty="0">
                <a:solidFill>
                  <a:srgbClr val="000090"/>
                </a:solidFill>
              </a:rPr>
              <a:t> :</a:t>
            </a: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 err="1">
                <a:solidFill>
                  <a:srgbClr val="000090"/>
                </a:solidFill>
              </a:rPr>
              <a:t>Better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disease</a:t>
            </a:r>
            <a:r>
              <a:rPr lang="fr-FR" sz="2400" dirty="0">
                <a:solidFill>
                  <a:srgbClr val="000090"/>
                </a:solidFill>
              </a:rPr>
              <a:t> management </a:t>
            </a:r>
          </a:p>
          <a:p>
            <a:r>
              <a:rPr lang="fr-FR" sz="2400" dirty="0" err="1">
                <a:solidFill>
                  <a:srgbClr val="000090"/>
                </a:solidFill>
              </a:rPr>
              <a:t>Unexpected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discoveries</a:t>
            </a:r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 err="1">
                <a:solidFill>
                  <a:srgbClr val="000090"/>
                </a:solidFill>
              </a:rPr>
              <a:t>Complex</a:t>
            </a:r>
            <a:r>
              <a:rPr lang="fr-FR" sz="2400" dirty="0">
                <a:solidFill>
                  <a:srgbClr val="000090"/>
                </a:solidFill>
              </a:rPr>
              <a:t> interactions (</a:t>
            </a:r>
            <a:r>
              <a:rPr lang="fr-FR" sz="2400" dirty="0" err="1">
                <a:solidFill>
                  <a:srgbClr val="000090"/>
                </a:solidFill>
              </a:rPr>
              <a:t>exposome</a:t>
            </a:r>
            <a:r>
              <a:rPr lang="fr-FR" sz="2400" dirty="0">
                <a:solidFill>
                  <a:srgbClr val="000090"/>
                </a:solidFill>
              </a:rPr>
              <a:t>) </a:t>
            </a:r>
          </a:p>
          <a:p>
            <a:r>
              <a:rPr lang="fr-FR" sz="2400" dirty="0" err="1">
                <a:solidFill>
                  <a:srgbClr val="000090"/>
                </a:solidFill>
              </a:rPr>
              <a:t>Democratization</a:t>
            </a:r>
            <a:r>
              <a:rPr lang="fr-FR" sz="2400" dirty="0">
                <a:solidFill>
                  <a:srgbClr val="000090"/>
                </a:solidFill>
              </a:rPr>
              <a:t> of </a:t>
            </a:r>
            <a:r>
              <a:rPr lang="fr-FR" sz="2400" dirty="0" err="1">
                <a:solidFill>
                  <a:srgbClr val="000090"/>
                </a:solidFill>
              </a:rPr>
              <a:t>health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</a:p>
          <a:p>
            <a:r>
              <a:rPr lang="fr-FR" sz="2400" dirty="0" err="1">
                <a:solidFill>
                  <a:srgbClr val="000090"/>
                </a:solidFill>
              </a:rPr>
              <a:t>Opening</a:t>
            </a:r>
            <a:r>
              <a:rPr lang="fr-FR" sz="2400" dirty="0">
                <a:solidFill>
                  <a:srgbClr val="000090"/>
                </a:solidFill>
              </a:rPr>
              <a:t> up of </a:t>
            </a:r>
            <a:r>
              <a:rPr lang="fr-FR" sz="2400" dirty="0" err="1">
                <a:solidFill>
                  <a:srgbClr val="000090"/>
                </a:solidFill>
              </a:rPr>
              <a:t>health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</a:p>
          <a:p>
            <a:r>
              <a:rPr lang="fr-FR" sz="2400" dirty="0">
                <a:solidFill>
                  <a:srgbClr val="000090"/>
                </a:solidFill>
              </a:rPr>
              <a:t>Patient participation </a:t>
            </a:r>
          </a:p>
          <a:p>
            <a:r>
              <a:rPr lang="fr-FR" sz="2400" dirty="0" err="1">
                <a:solidFill>
                  <a:srgbClr val="000090"/>
                </a:solidFill>
              </a:rPr>
              <a:t>Better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expectancy</a:t>
            </a:r>
            <a:r>
              <a:rPr lang="fr-FR" sz="2400" dirty="0">
                <a:solidFill>
                  <a:srgbClr val="000090"/>
                </a:solidFill>
              </a:rPr>
              <a:t> and </a:t>
            </a:r>
            <a:r>
              <a:rPr lang="fr-FR" sz="2400" dirty="0" err="1">
                <a:solidFill>
                  <a:srgbClr val="000090"/>
                </a:solidFill>
              </a:rPr>
              <a:t>quality</a:t>
            </a:r>
            <a:r>
              <a:rPr lang="fr-FR" sz="2400" dirty="0">
                <a:solidFill>
                  <a:srgbClr val="000090"/>
                </a:solidFill>
              </a:rPr>
              <a:t> of life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35352" y="2166217"/>
            <a:ext cx="3972011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0090"/>
                </a:solidFill>
              </a:rPr>
              <a:t>Fears</a:t>
            </a:r>
            <a:r>
              <a:rPr lang="fr-FR" sz="2400" b="1" dirty="0">
                <a:solidFill>
                  <a:srgbClr val="000090"/>
                </a:solidFill>
              </a:rPr>
              <a:t> :</a:t>
            </a:r>
          </a:p>
          <a:p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 err="1">
                <a:solidFill>
                  <a:srgbClr val="000090"/>
                </a:solidFill>
              </a:rPr>
              <a:t>Breach</a:t>
            </a:r>
            <a:r>
              <a:rPr lang="fr-FR" sz="2400" dirty="0">
                <a:solidFill>
                  <a:srgbClr val="000090"/>
                </a:solidFill>
              </a:rPr>
              <a:t> of </a:t>
            </a:r>
            <a:r>
              <a:rPr lang="fr-FR" sz="2400" dirty="0" err="1">
                <a:solidFill>
                  <a:srgbClr val="000090"/>
                </a:solidFill>
              </a:rPr>
              <a:t>confidentiality</a:t>
            </a:r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Break </a:t>
            </a:r>
            <a:r>
              <a:rPr lang="fr-FR" sz="2400" dirty="0" err="1">
                <a:solidFill>
                  <a:srgbClr val="000090"/>
                </a:solidFill>
              </a:rPr>
              <a:t>human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link</a:t>
            </a:r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 err="1">
                <a:solidFill>
                  <a:srgbClr val="000090"/>
                </a:solidFill>
              </a:rPr>
              <a:t>Fake</a:t>
            </a:r>
            <a:r>
              <a:rPr lang="fr-FR" sz="2400" dirty="0">
                <a:solidFill>
                  <a:srgbClr val="000090"/>
                </a:solidFill>
              </a:rPr>
              <a:t> news</a:t>
            </a:r>
          </a:p>
          <a:p>
            <a:r>
              <a:rPr lang="fr-FR" sz="2400" dirty="0" err="1">
                <a:solidFill>
                  <a:srgbClr val="000090"/>
                </a:solidFill>
              </a:rPr>
              <a:t>Suspicion,skepticism</a:t>
            </a:r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>
                <a:solidFill>
                  <a:srgbClr val="000090"/>
                </a:solidFill>
              </a:rPr>
              <a:t>Source of profits </a:t>
            </a:r>
          </a:p>
          <a:p>
            <a:r>
              <a:rPr lang="fr-FR" sz="2400" dirty="0" err="1">
                <a:solidFill>
                  <a:srgbClr val="000090"/>
                </a:solidFill>
              </a:rPr>
              <a:t>Incentivesfor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consumption</a:t>
            </a:r>
            <a:endParaRPr lang="fr-FR" sz="2400" dirty="0">
              <a:solidFill>
                <a:srgbClr val="000090"/>
              </a:solidFill>
            </a:endParaRPr>
          </a:p>
          <a:p>
            <a:r>
              <a:rPr lang="fr-FR" sz="2400" dirty="0" err="1">
                <a:solidFill>
                  <a:srgbClr val="000090"/>
                </a:solidFill>
              </a:rPr>
              <a:t>Energy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cost</a:t>
            </a:r>
            <a:endParaRPr lang="fr-FR" sz="2400" dirty="0">
              <a:solidFill>
                <a:srgbClr val="00009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60320" y="645299"/>
            <a:ext cx="446628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rgbClr val="000090"/>
                </a:solidFill>
                <a:latin typeface="Arial"/>
                <a:cs typeface="Arial"/>
              </a:rPr>
              <a:t>Health</a:t>
            </a:r>
            <a:r>
              <a:rPr lang="fr-FR" sz="3200" dirty="0">
                <a:solidFill>
                  <a:srgbClr val="000090"/>
                </a:solidFill>
                <a:latin typeface="Arial"/>
                <a:cs typeface="Arial"/>
              </a:rPr>
              <a:t> in the digital </a:t>
            </a:r>
            <a:r>
              <a:rPr lang="fr-FR" sz="3200" dirty="0" err="1">
                <a:solidFill>
                  <a:srgbClr val="000090"/>
                </a:solidFill>
                <a:latin typeface="Arial"/>
                <a:cs typeface="Arial"/>
              </a:rPr>
              <a:t>age</a:t>
            </a:r>
            <a:endParaRPr lang="fr-FR" sz="32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2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1270000"/>
            <a:ext cx="4318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3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retecher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17850"/>
            <a:ext cx="9144000" cy="59644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70866" y="323334"/>
            <a:ext cx="5138446" cy="40011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Claire </a:t>
            </a:r>
            <a:r>
              <a:rPr lang="fr-FR" sz="2000" dirty="0" err="1">
                <a:solidFill>
                  <a:srgbClr val="000090"/>
                </a:solidFill>
              </a:rPr>
              <a:t>Brétécher</a:t>
            </a:r>
            <a:r>
              <a:rPr lang="fr-FR" sz="2000" dirty="0">
                <a:solidFill>
                  <a:srgbClr val="000090"/>
                </a:solidFill>
              </a:rPr>
              <a:t> et le Dr. Ventouse (</a:t>
            </a:r>
            <a:r>
              <a:rPr lang="fr-FR" sz="2000" dirty="0" err="1">
                <a:solidFill>
                  <a:srgbClr val="000090"/>
                </a:solidFill>
              </a:rPr>
              <a:t>Bobologue</a:t>
            </a:r>
            <a:r>
              <a:rPr lang="fr-FR" sz="2000" dirty="0">
                <a:solidFill>
                  <a:srgbClr val="00009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7360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retecher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58" y="611490"/>
            <a:ext cx="9198442" cy="58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71" y="1487455"/>
            <a:ext cx="1570432" cy="15704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014" y="1625188"/>
            <a:ext cx="2077017" cy="20770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170" y="4805252"/>
            <a:ext cx="2831714" cy="18122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339" y="2771655"/>
            <a:ext cx="2216093" cy="1122071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V="1">
            <a:off x="7236874" y="2387986"/>
            <a:ext cx="997626" cy="91008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764628" y="2734302"/>
            <a:ext cx="1051861" cy="542007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379541" y="2272765"/>
            <a:ext cx="3325398" cy="0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465444" y="3276308"/>
            <a:ext cx="825114" cy="1666468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7146100" y="3454282"/>
            <a:ext cx="1023303" cy="1488495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14" idx="0"/>
          </p:cNvCxnSpPr>
          <p:nvPr/>
        </p:nvCxnSpPr>
        <p:spPr>
          <a:xfrm flipH="1">
            <a:off x="5892027" y="4028645"/>
            <a:ext cx="444" cy="776606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443931" y="465347"/>
            <a:ext cx="7479227" cy="523220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The patient, the </a:t>
            </a:r>
            <a:r>
              <a:rPr lang="fr-FR" sz="2800" dirty="0" err="1">
                <a:solidFill>
                  <a:srgbClr val="000090"/>
                </a:solidFill>
              </a:rPr>
              <a:t>physician</a:t>
            </a:r>
            <a:r>
              <a:rPr lang="fr-FR" sz="2800" dirty="0">
                <a:solidFill>
                  <a:srgbClr val="000090"/>
                </a:solidFill>
              </a:rPr>
              <a:t> and the </a:t>
            </a:r>
            <a:r>
              <a:rPr lang="fr-FR" sz="2800" dirty="0" err="1">
                <a:solidFill>
                  <a:srgbClr val="000090"/>
                </a:solidFill>
              </a:rPr>
              <a:t>health</a:t>
            </a:r>
            <a:r>
              <a:rPr lang="fr-FR" sz="2800" dirty="0">
                <a:solidFill>
                  <a:srgbClr val="000090"/>
                </a:solidFill>
              </a:rPr>
              <a:t> system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95500" y="459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5E99AC-2CFD-004A-AD10-F7512AC58F35}"/>
              </a:ext>
            </a:extLst>
          </p:cNvPr>
          <p:cNvSpPr txBox="1"/>
          <p:nvPr/>
        </p:nvSpPr>
        <p:spPr>
          <a:xfrm>
            <a:off x="6183544" y="2847379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660066"/>
                </a:solidFill>
              </a:rPr>
              <a:t>IA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DAF1172-B392-BB4F-92D0-CD051814741A}"/>
              </a:ext>
            </a:extLst>
          </p:cNvPr>
          <p:cNvSpPr txBox="1"/>
          <p:nvPr/>
        </p:nvSpPr>
        <p:spPr>
          <a:xfrm>
            <a:off x="4241998" y="3209164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Algorithmes</a:t>
            </a:r>
          </a:p>
        </p:txBody>
      </p:sp>
    </p:spTree>
    <p:extLst>
      <p:ext uri="{BB962C8B-B14F-4D97-AF65-F5344CB8AC3E}">
        <p14:creationId xmlns:p14="http://schemas.microsoft.com/office/powerpoint/2010/main" val="386440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571" y="1487455"/>
            <a:ext cx="1570432" cy="1570432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>
            <a:off x="3764628" y="2734302"/>
            <a:ext cx="1051861" cy="542007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094828" y="1085921"/>
            <a:ext cx="7224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0090"/>
                </a:solidFill>
              </a:rPr>
              <a:t>Outclinic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apppointments</a:t>
            </a:r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Internet : 2</a:t>
            </a:r>
            <a:r>
              <a:rPr lang="fr-FR" sz="2000" baseline="30000" dirty="0">
                <a:solidFill>
                  <a:srgbClr val="000090"/>
                </a:solidFill>
              </a:rPr>
              <a:t>nd </a:t>
            </a:r>
            <a:r>
              <a:rPr lang="fr-FR" sz="2000" dirty="0">
                <a:solidFill>
                  <a:srgbClr val="000090"/>
                </a:solidFill>
              </a:rPr>
              <a:t> source of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 informations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Reliable</a:t>
            </a:r>
            <a:r>
              <a:rPr lang="fr-FR" sz="2000" dirty="0">
                <a:solidFill>
                  <a:srgbClr val="000090"/>
                </a:solidFill>
              </a:rPr>
              <a:t> sites : Ministry of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, High </a:t>
            </a:r>
            <a:r>
              <a:rPr lang="fr-FR" sz="2000" dirty="0" err="1">
                <a:solidFill>
                  <a:srgbClr val="000090"/>
                </a:solidFill>
              </a:rPr>
              <a:t>Autority</a:t>
            </a:r>
            <a:r>
              <a:rPr lang="fr-FR" sz="2000" dirty="0">
                <a:solidFill>
                  <a:srgbClr val="000090"/>
                </a:solidFill>
              </a:rPr>
              <a:t> of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Cochrane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969555-5BC1-6643-818E-8CE4B4214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339" y="2771655"/>
            <a:ext cx="2216093" cy="11220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6A8FBA-8D84-FB46-B031-5043F0863081}"/>
              </a:ext>
            </a:extLst>
          </p:cNvPr>
          <p:cNvSpPr txBox="1"/>
          <p:nvPr/>
        </p:nvSpPr>
        <p:spPr>
          <a:xfrm>
            <a:off x="6183544" y="2847379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660066"/>
                </a:solidFill>
              </a:rPr>
              <a:t>IA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A2FF73-550D-0245-97CA-6BC4CE00202E}"/>
              </a:ext>
            </a:extLst>
          </p:cNvPr>
          <p:cNvSpPr txBox="1"/>
          <p:nvPr/>
        </p:nvSpPr>
        <p:spPr>
          <a:xfrm>
            <a:off x="4241998" y="3209164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Algorithmes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74F572-34C5-E849-B499-D4D7159C236D}"/>
              </a:ext>
            </a:extLst>
          </p:cNvPr>
          <p:cNvSpPr txBox="1"/>
          <p:nvPr/>
        </p:nvSpPr>
        <p:spPr>
          <a:xfrm>
            <a:off x="3764627" y="4202815"/>
            <a:ext cx="5711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Patient participation in the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 system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>
                <a:solidFill>
                  <a:srgbClr val="000090"/>
                </a:solidFill>
              </a:rPr>
              <a:t>Patient networks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French </a:t>
            </a:r>
            <a:r>
              <a:rPr lang="fr-FR" sz="2000" dirty="0" err="1">
                <a:solidFill>
                  <a:srgbClr val="000090"/>
                </a:solidFill>
              </a:rPr>
              <a:t>Federation</a:t>
            </a:r>
            <a:r>
              <a:rPr lang="fr-FR" sz="2000" dirty="0">
                <a:solidFill>
                  <a:srgbClr val="000090"/>
                </a:solidFill>
              </a:rPr>
              <a:t> of </a:t>
            </a:r>
            <a:r>
              <a:rPr lang="fr-FR" sz="2000" dirty="0" err="1">
                <a:solidFill>
                  <a:srgbClr val="000090"/>
                </a:solidFill>
              </a:rPr>
              <a:t>diabetics</a:t>
            </a:r>
            <a:r>
              <a:rPr lang="fr-FR" sz="2000" dirty="0">
                <a:solidFill>
                  <a:srgbClr val="000090"/>
                </a:solidFill>
              </a:rPr>
              <a:t>(1938)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Rare </a:t>
            </a:r>
            <a:r>
              <a:rPr lang="fr-FR" sz="2000" dirty="0" err="1">
                <a:solidFill>
                  <a:srgbClr val="000090"/>
                </a:solidFill>
              </a:rPr>
              <a:t>diseases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i="1" dirty="0" err="1">
                <a:solidFill>
                  <a:srgbClr val="000090"/>
                </a:solidFill>
              </a:rPr>
              <a:t>PatientsLikeMe</a:t>
            </a:r>
            <a:r>
              <a:rPr lang="fr-FR" sz="2000" dirty="0">
                <a:solidFill>
                  <a:srgbClr val="000090"/>
                </a:solidFill>
              </a:rPr>
              <a:t> (2005)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0A8274-ADD2-0748-8AA6-6B4EA976673B}"/>
              </a:ext>
            </a:extLst>
          </p:cNvPr>
          <p:cNvSpPr txBox="1"/>
          <p:nvPr/>
        </p:nvSpPr>
        <p:spPr>
          <a:xfrm>
            <a:off x="3679673" y="364153"/>
            <a:ext cx="434170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The patient in the digital </a:t>
            </a:r>
            <a:r>
              <a:rPr lang="fr-FR" sz="2800" dirty="0" err="1">
                <a:solidFill>
                  <a:srgbClr val="002060"/>
                </a:solidFill>
              </a:rPr>
              <a:t>age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571" y="3028017"/>
            <a:ext cx="1570432" cy="1570432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>
            <a:off x="3764628" y="4274864"/>
            <a:ext cx="1051861" cy="542007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397571" y="1242599"/>
            <a:ext cx="73920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000090"/>
                </a:solidFill>
              </a:rPr>
              <a:t>Connected</a:t>
            </a:r>
            <a:r>
              <a:rPr lang="fr-FR" sz="2400" b="1" dirty="0">
                <a:solidFill>
                  <a:srgbClr val="000090"/>
                </a:solidFill>
              </a:rPr>
              <a:t> </a:t>
            </a:r>
            <a:r>
              <a:rPr lang="fr-FR" sz="2400" b="1" dirty="0" err="1">
                <a:solidFill>
                  <a:srgbClr val="000090"/>
                </a:solidFill>
              </a:rPr>
              <a:t>health</a:t>
            </a:r>
            <a:endParaRPr lang="fr-FR" sz="2400" b="1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Biometric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physical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biological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parameters</a:t>
            </a:r>
            <a:r>
              <a:rPr lang="fr-FR" sz="2000" dirty="0">
                <a:solidFill>
                  <a:srgbClr val="000090"/>
                </a:solidFill>
              </a:rPr>
              <a:t> (</a:t>
            </a:r>
            <a:r>
              <a:rPr lang="fr-FR" sz="2000" dirty="0" err="1">
                <a:solidFill>
                  <a:srgbClr val="000090"/>
                </a:solidFill>
              </a:rPr>
              <a:t>blood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sugar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creatinine</a:t>
            </a:r>
            <a:r>
              <a:rPr lang="fr-FR" sz="2000" dirty="0">
                <a:solidFill>
                  <a:srgbClr val="000090"/>
                </a:solidFill>
              </a:rPr>
              <a:t>, …)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Body </a:t>
            </a:r>
            <a:r>
              <a:rPr lang="fr-FR" sz="2000" dirty="0" err="1">
                <a:solidFill>
                  <a:srgbClr val="000090"/>
                </a:solidFill>
              </a:rPr>
              <a:t>weight</a:t>
            </a:r>
            <a:r>
              <a:rPr lang="fr-FR" sz="2000" dirty="0">
                <a:solidFill>
                  <a:srgbClr val="000090"/>
                </a:solidFill>
              </a:rPr>
              <a:t>, BP, ECG, </a:t>
            </a:r>
            <a:r>
              <a:rPr lang="fr-FR" sz="2000" dirty="0" err="1">
                <a:solidFill>
                  <a:srgbClr val="000090"/>
                </a:solidFill>
              </a:rPr>
              <a:t>physical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activity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sleep</a:t>
            </a:r>
            <a:r>
              <a:rPr lang="fr-FR" sz="2000" dirty="0">
                <a:solidFill>
                  <a:srgbClr val="000090"/>
                </a:solidFill>
              </a:rPr>
              <a:t>, nutrition,…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Environmental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factors</a:t>
            </a:r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54801C-6FE4-F34E-85FC-A35E783D8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339" y="4272461"/>
            <a:ext cx="2216093" cy="11220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BBE093E-6B06-D845-B5BC-3EE6437AF531}"/>
              </a:ext>
            </a:extLst>
          </p:cNvPr>
          <p:cNvSpPr txBox="1"/>
          <p:nvPr/>
        </p:nvSpPr>
        <p:spPr>
          <a:xfrm>
            <a:off x="6183544" y="4387941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660066"/>
                </a:solidFill>
              </a:rPr>
              <a:t>IA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7D1555-EA9E-6D42-8A2C-36E3B1939288}"/>
              </a:ext>
            </a:extLst>
          </p:cNvPr>
          <p:cNvSpPr txBox="1"/>
          <p:nvPr/>
        </p:nvSpPr>
        <p:spPr>
          <a:xfrm>
            <a:off x="4241998" y="4749726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Algorithmes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A7B96A-00A1-F842-8473-3AE5258DA474}"/>
              </a:ext>
            </a:extLst>
          </p:cNvPr>
          <p:cNvSpPr txBox="1"/>
          <p:nvPr/>
        </p:nvSpPr>
        <p:spPr>
          <a:xfrm>
            <a:off x="2279011" y="5693801"/>
            <a:ext cx="8292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90"/>
                </a:solidFill>
              </a:rPr>
              <a:t>13 % of French people use a </a:t>
            </a:r>
            <a:r>
              <a:rPr lang="fr-FR" dirty="0" err="1">
                <a:solidFill>
                  <a:srgbClr val="000090"/>
                </a:solidFill>
              </a:rPr>
              <a:t>connected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health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object</a:t>
            </a:r>
            <a:r>
              <a:rPr lang="fr-FR" dirty="0">
                <a:solidFill>
                  <a:srgbClr val="000090"/>
                </a:solidFill>
              </a:rPr>
              <a:t>; 40% </a:t>
            </a:r>
            <a:r>
              <a:rPr lang="fr-FR" dirty="0" err="1">
                <a:solidFill>
                  <a:srgbClr val="000090"/>
                </a:solidFill>
              </a:rPr>
              <a:t>ready</a:t>
            </a:r>
            <a:r>
              <a:rPr lang="fr-FR" dirty="0">
                <a:solidFill>
                  <a:srgbClr val="000090"/>
                </a:solidFill>
              </a:rPr>
              <a:t> to use a smartphone </a:t>
            </a:r>
          </a:p>
          <a:p>
            <a:r>
              <a:rPr lang="fr-FR" dirty="0" err="1">
                <a:solidFill>
                  <a:srgbClr val="000090"/>
                </a:solidFill>
              </a:rPr>
              <a:t>app</a:t>
            </a:r>
            <a:r>
              <a:rPr lang="fr-FR" dirty="0">
                <a:solidFill>
                  <a:srgbClr val="000090"/>
                </a:solidFill>
              </a:rPr>
              <a:t> in </a:t>
            </a:r>
            <a:r>
              <a:rPr lang="fr-FR" dirty="0" err="1">
                <a:solidFill>
                  <a:srgbClr val="000090"/>
                </a:solidFill>
              </a:rPr>
              <a:t>health</a:t>
            </a:r>
            <a:r>
              <a:rPr lang="fr-FR" dirty="0">
                <a:solidFill>
                  <a:srgbClr val="000090"/>
                </a:solidFill>
              </a:rPr>
              <a:t>; 78 % </a:t>
            </a:r>
            <a:r>
              <a:rPr lang="fr-FR" dirty="0" err="1">
                <a:solidFill>
                  <a:srgbClr val="000090"/>
                </a:solidFill>
              </a:rPr>
              <a:t>ready</a:t>
            </a:r>
            <a:r>
              <a:rPr lang="fr-FR" dirty="0">
                <a:solidFill>
                  <a:srgbClr val="000090"/>
                </a:solidFill>
              </a:rPr>
              <a:t> to </a:t>
            </a:r>
            <a:r>
              <a:rPr lang="fr-FR" dirty="0" err="1">
                <a:solidFill>
                  <a:srgbClr val="000090"/>
                </a:solidFill>
              </a:rPr>
              <a:t>share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their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err="1">
                <a:solidFill>
                  <a:srgbClr val="000090"/>
                </a:solidFill>
              </a:rPr>
              <a:t>health</a:t>
            </a:r>
            <a:r>
              <a:rPr lang="fr-FR" dirty="0">
                <a:solidFill>
                  <a:srgbClr val="000090"/>
                </a:solidFill>
              </a:rPr>
              <a:t> data</a:t>
            </a:r>
          </a:p>
          <a:p>
            <a:r>
              <a:rPr lang="fr-FR" dirty="0">
                <a:solidFill>
                  <a:srgbClr val="000090"/>
                </a:solidFill>
              </a:rPr>
              <a:t>(Whist Inserm </a:t>
            </a:r>
            <a:r>
              <a:rPr lang="fr-FR" dirty="0" err="1">
                <a:solidFill>
                  <a:srgbClr val="000090"/>
                </a:solidFill>
              </a:rPr>
              <a:t>survey</a:t>
            </a:r>
            <a:r>
              <a:rPr lang="fr-FR" dirty="0">
                <a:solidFill>
                  <a:srgbClr val="000090"/>
                </a:solidFill>
              </a:rPr>
              <a:t>)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10D93A-B0B0-B842-9B0F-ECDD3F1F23A7}"/>
              </a:ext>
            </a:extLst>
          </p:cNvPr>
          <p:cNvSpPr txBox="1"/>
          <p:nvPr/>
        </p:nvSpPr>
        <p:spPr>
          <a:xfrm>
            <a:off x="3679673" y="364153"/>
            <a:ext cx="434170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The patient in the digital </a:t>
            </a:r>
            <a:r>
              <a:rPr lang="fr-FR" sz="2800" dirty="0" err="1">
                <a:solidFill>
                  <a:srgbClr val="002060"/>
                </a:solidFill>
              </a:rPr>
              <a:t>age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9397" y="1478027"/>
            <a:ext cx="841743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More </a:t>
            </a:r>
            <a:r>
              <a:rPr lang="fr-FR" sz="2000" dirty="0" err="1">
                <a:solidFill>
                  <a:srgbClr val="000090"/>
                </a:solidFill>
              </a:rPr>
              <a:t>than</a:t>
            </a:r>
            <a:r>
              <a:rPr lang="fr-FR" sz="2000" dirty="0">
                <a:solidFill>
                  <a:srgbClr val="000090"/>
                </a:solidFill>
              </a:rPr>
              <a:t> 100,000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 applications (20,000 in French)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Blood pressure, </a:t>
            </a:r>
            <a:r>
              <a:rPr lang="fr-FR" sz="2000" dirty="0" err="1">
                <a:solidFill>
                  <a:srgbClr val="000090"/>
                </a:solidFill>
              </a:rPr>
              <a:t>blood</a:t>
            </a:r>
            <a:r>
              <a:rPr lang="fr-FR" sz="2000" dirty="0">
                <a:solidFill>
                  <a:srgbClr val="000090"/>
                </a:solidFill>
              </a:rPr>
              <a:t> glucose, </a:t>
            </a:r>
            <a:r>
              <a:rPr lang="fr-FR" sz="2000" dirty="0" err="1">
                <a:solidFill>
                  <a:srgbClr val="000090"/>
                </a:solidFill>
              </a:rPr>
              <a:t>insulin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pump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oximetry</a:t>
            </a:r>
            <a:r>
              <a:rPr lang="fr-FR" sz="2000" dirty="0">
                <a:solidFill>
                  <a:srgbClr val="000090"/>
                </a:solidFill>
              </a:rPr>
              <a:t>, ECG, </a:t>
            </a:r>
            <a:r>
              <a:rPr lang="fr-FR" sz="2000" dirty="0" err="1">
                <a:solidFill>
                  <a:srgbClr val="000090"/>
                </a:solidFill>
              </a:rPr>
              <a:t>physical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activity</a:t>
            </a:r>
            <a:r>
              <a:rPr lang="fr-FR" sz="2000" dirty="0">
                <a:solidFill>
                  <a:srgbClr val="000090"/>
                </a:solidFill>
              </a:rPr>
              <a:t> ...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Sleep</a:t>
            </a:r>
            <a:r>
              <a:rPr lang="fr-FR" sz="2000" dirty="0">
                <a:solidFill>
                  <a:srgbClr val="000090"/>
                </a:solidFill>
              </a:rPr>
              <a:t>: more </a:t>
            </a:r>
            <a:r>
              <a:rPr lang="fr-FR" sz="2000" dirty="0" err="1">
                <a:solidFill>
                  <a:srgbClr val="000090"/>
                </a:solidFill>
              </a:rPr>
              <a:t>than</a:t>
            </a:r>
            <a:r>
              <a:rPr lang="fr-FR" sz="2000" dirty="0">
                <a:solidFill>
                  <a:srgbClr val="000090"/>
                </a:solidFill>
              </a:rPr>
              <a:t> 500 applications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Self </a:t>
            </a:r>
            <a:r>
              <a:rPr lang="fr-FR" sz="2000" dirty="0" err="1">
                <a:solidFill>
                  <a:srgbClr val="000090"/>
                </a:solidFill>
              </a:rPr>
              <a:t>treatment</a:t>
            </a:r>
            <a:endParaRPr lang="fr-FR" sz="2000" dirty="0">
              <a:solidFill>
                <a:srgbClr val="000090"/>
              </a:solidFill>
            </a:endParaRP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-care: </a:t>
            </a:r>
            <a:r>
              <a:rPr lang="fr-FR" sz="2000" dirty="0" err="1">
                <a:solidFill>
                  <a:srgbClr val="000090"/>
                </a:solidFill>
              </a:rPr>
              <a:t>connected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objects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Scales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clothes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toothbrushes</a:t>
            </a:r>
            <a:r>
              <a:rPr lang="fr-FR" sz="2000" dirty="0">
                <a:solidFill>
                  <a:srgbClr val="000090"/>
                </a:solidFill>
              </a:rPr>
              <a:t>, bracelets,…</a:t>
            </a:r>
          </a:p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Differentiate</a:t>
            </a:r>
            <a:r>
              <a:rPr lang="fr-FR" sz="2000" dirty="0">
                <a:solidFill>
                  <a:srgbClr val="000090"/>
                </a:solidFill>
              </a:rPr>
              <a:t>: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1/ </a:t>
            </a:r>
            <a:r>
              <a:rPr lang="fr-FR" sz="2000" dirty="0" err="1">
                <a:solidFill>
                  <a:srgbClr val="000090"/>
                </a:solidFill>
              </a:rPr>
              <a:t>Well-being</a:t>
            </a:r>
            <a:r>
              <a:rPr lang="fr-FR" sz="2000" dirty="0">
                <a:solidFill>
                  <a:srgbClr val="000090"/>
                </a:solidFill>
              </a:rPr>
              <a:t> – self </a:t>
            </a:r>
            <a:r>
              <a:rPr lang="fr-FR" sz="2000" dirty="0" err="1">
                <a:solidFill>
                  <a:srgbClr val="000090"/>
                </a:solidFill>
              </a:rPr>
              <a:t>measurement</a:t>
            </a:r>
            <a:r>
              <a:rPr lang="fr-FR" sz="2000" dirty="0">
                <a:solidFill>
                  <a:srgbClr val="000090"/>
                </a:solidFill>
              </a:rPr>
              <a:t> (« </a:t>
            </a:r>
            <a:r>
              <a:rPr lang="fr-FR" sz="2000" dirty="0" err="1">
                <a:solidFill>
                  <a:srgbClr val="000090"/>
                </a:solidFill>
              </a:rPr>
              <a:t>Quantified</a:t>
            </a:r>
            <a:r>
              <a:rPr lang="fr-FR" sz="2000" dirty="0">
                <a:solidFill>
                  <a:srgbClr val="000090"/>
                </a:solidFill>
              </a:rPr>
              <a:t>-self ») (sport, </a:t>
            </a:r>
            <a:r>
              <a:rPr lang="fr-FR" sz="2000" dirty="0" err="1">
                <a:solidFill>
                  <a:srgbClr val="000090"/>
                </a:solidFill>
              </a:rPr>
              <a:t>food</a:t>
            </a:r>
            <a:r>
              <a:rPr lang="fr-FR" sz="2000" dirty="0">
                <a:solidFill>
                  <a:srgbClr val="000090"/>
                </a:solidFill>
              </a:rPr>
              <a:t>,..)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2/ </a:t>
            </a:r>
            <a:r>
              <a:rPr lang="fr-FR" sz="2000" dirty="0" err="1">
                <a:solidFill>
                  <a:srgbClr val="000090"/>
                </a:solidFill>
              </a:rPr>
              <a:t>Pathology</a:t>
            </a:r>
            <a:r>
              <a:rPr lang="fr-FR" sz="2000" dirty="0">
                <a:solidFill>
                  <a:srgbClr val="000090"/>
                </a:solidFill>
              </a:rPr>
              <a:t> (</a:t>
            </a:r>
            <a:r>
              <a:rPr lang="fr-FR" sz="2000" dirty="0" err="1">
                <a:solidFill>
                  <a:srgbClr val="000090"/>
                </a:solidFill>
              </a:rPr>
              <a:t>diagnosis</a:t>
            </a:r>
            <a:r>
              <a:rPr lang="fr-FR" sz="2000" dirty="0">
                <a:solidFill>
                  <a:srgbClr val="000090"/>
                </a:solidFill>
              </a:rPr>
              <a:t>, monitoring of </a:t>
            </a:r>
            <a:r>
              <a:rPr lang="fr-FR" sz="2000" dirty="0" err="1">
                <a:solidFill>
                  <a:srgbClr val="000090"/>
                </a:solidFill>
              </a:rPr>
              <a:t>biological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parameters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treatment</a:t>
            </a:r>
            <a:r>
              <a:rPr lang="fr-FR" sz="2000" dirty="0">
                <a:solidFill>
                  <a:srgbClr val="000090"/>
                </a:solidFill>
              </a:rPr>
              <a:t>)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42896" y="345700"/>
            <a:ext cx="598465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rgbClr val="000090"/>
                </a:solidFill>
              </a:rPr>
              <a:t>Connected</a:t>
            </a:r>
            <a:r>
              <a:rPr lang="fr-FR" sz="2800" dirty="0">
                <a:solidFill>
                  <a:srgbClr val="000090"/>
                </a:solidFill>
              </a:rPr>
              <a:t> </a:t>
            </a:r>
            <a:r>
              <a:rPr lang="fr-FR" sz="2800" dirty="0" err="1">
                <a:solidFill>
                  <a:srgbClr val="000090"/>
                </a:solidFill>
              </a:rPr>
              <a:t>health</a:t>
            </a:r>
            <a:r>
              <a:rPr lang="fr-FR" sz="2800" dirty="0">
                <a:solidFill>
                  <a:srgbClr val="000090"/>
                </a:solidFill>
              </a:rPr>
              <a:t>  – </a:t>
            </a:r>
            <a:r>
              <a:rPr lang="fr-FR" sz="2800" dirty="0" err="1">
                <a:solidFill>
                  <a:srgbClr val="000090"/>
                </a:solidFill>
              </a:rPr>
              <a:t>Connected</a:t>
            </a:r>
            <a:r>
              <a:rPr lang="fr-FR" sz="2800" dirty="0">
                <a:solidFill>
                  <a:srgbClr val="000090"/>
                </a:solidFill>
              </a:rPr>
              <a:t> </a:t>
            </a:r>
            <a:r>
              <a:rPr lang="fr-FR" sz="2800" dirty="0" err="1">
                <a:solidFill>
                  <a:srgbClr val="000090"/>
                </a:solidFill>
              </a:rPr>
              <a:t>objects</a:t>
            </a:r>
            <a:r>
              <a:rPr lang="fr-FR" sz="2800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3F0986-E9B6-2F4A-8045-3D1555E35773}"/>
              </a:ext>
            </a:extLst>
          </p:cNvPr>
          <p:cNvSpPr txBox="1"/>
          <p:nvPr/>
        </p:nvSpPr>
        <p:spPr>
          <a:xfrm>
            <a:off x="1479396" y="4980690"/>
            <a:ext cx="8910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b="1" dirty="0">
                <a:solidFill>
                  <a:srgbClr val="000090"/>
                </a:solidFill>
              </a:rPr>
              <a:t>Challenges</a:t>
            </a:r>
            <a:r>
              <a:rPr lang="fr-FR" sz="2000" dirty="0">
                <a:solidFill>
                  <a:srgbClr val="000090"/>
                </a:solidFill>
              </a:rPr>
              <a:t>: </a:t>
            </a:r>
            <a:r>
              <a:rPr lang="fr-FR" sz="2000" dirty="0" err="1">
                <a:solidFill>
                  <a:srgbClr val="000090"/>
                </a:solidFill>
              </a:rPr>
              <a:t>Reliability</a:t>
            </a:r>
            <a:r>
              <a:rPr lang="fr-FR" sz="2000" dirty="0">
                <a:solidFill>
                  <a:srgbClr val="000090"/>
                </a:solidFill>
              </a:rPr>
              <a:t>? Absence of </a:t>
            </a:r>
            <a:r>
              <a:rPr lang="fr-FR" sz="2000" dirty="0" err="1">
                <a:solidFill>
                  <a:srgbClr val="000090"/>
                </a:solidFill>
              </a:rPr>
              <a:t>medical</a:t>
            </a:r>
            <a:r>
              <a:rPr lang="fr-FR" sz="2000" dirty="0">
                <a:solidFill>
                  <a:srgbClr val="000090"/>
                </a:solidFill>
              </a:rPr>
              <a:t> validation (&gt; 50% no </a:t>
            </a:r>
            <a:r>
              <a:rPr lang="fr-FR" sz="2000" dirty="0" err="1">
                <a:solidFill>
                  <a:srgbClr val="000090"/>
                </a:solidFill>
              </a:rPr>
              <a:t>legal</a:t>
            </a:r>
            <a:r>
              <a:rPr lang="fr-FR" sz="2000" dirty="0">
                <a:solidFill>
                  <a:srgbClr val="000090"/>
                </a:solidFill>
              </a:rPr>
              <a:t> mention)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Medico-economic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interest</a:t>
            </a:r>
            <a:r>
              <a:rPr lang="fr-FR" sz="2000" dirty="0">
                <a:solidFill>
                  <a:srgbClr val="000090"/>
                </a:solidFill>
              </a:rPr>
              <a:t>? </a:t>
            </a:r>
            <a:r>
              <a:rPr lang="fr-FR" sz="2000" dirty="0" err="1">
                <a:solidFill>
                  <a:srgbClr val="000090"/>
                </a:solidFill>
              </a:rPr>
              <a:t>Actual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benefit</a:t>
            </a:r>
            <a:r>
              <a:rPr lang="fr-FR" sz="2000" dirty="0">
                <a:solidFill>
                  <a:srgbClr val="000090"/>
                </a:solidFill>
              </a:rPr>
              <a:t> ? </a:t>
            </a:r>
            <a:r>
              <a:rPr lang="fr-FR" sz="2000" dirty="0" err="1">
                <a:solidFill>
                  <a:srgbClr val="000090"/>
                </a:solidFill>
              </a:rPr>
              <a:t>Reimbursement</a:t>
            </a:r>
            <a:r>
              <a:rPr lang="fr-FR" sz="2000" dirty="0">
                <a:solidFill>
                  <a:srgbClr val="000090"/>
                </a:solidFill>
              </a:rPr>
              <a:t> ?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Treatment</a:t>
            </a:r>
            <a:r>
              <a:rPr lang="fr-FR" sz="2000" dirty="0">
                <a:solidFill>
                  <a:srgbClr val="000090"/>
                </a:solidFill>
              </a:rPr>
              <a:t> compliance (e-</a:t>
            </a:r>
            <a:r>
              <a:rPr lang="fr-FR" sz="2000" dirty="0" err="1">
                <a:solidFill>
                  <a:srgbClr val="000090"/>
                </a:solidFill>
              </a:rPr>
              <a:t>pill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treatment</a:t>
            </a:r>
            <a:r>
              <a:rPr lang="fr-FR" sz="2000" dirty="0">
                <a:solidFill>
                  <a:srgbClr val="000090"/>
                </a:solidFill>
              </a:rPr>
              <a:t>), ...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014" y="3260889"/>
            <a:ext cx="2077017" cy="2077017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V="1">
            <a:off x="7236874" y="4087573"/>
            <a:ext cx="997626" cy="910084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780818" y="1785407"/>
            <a:ext cx="66893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0090"/>
                </a:solidFill>
              </a:rPr>
              <a:t>Electronic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 record 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Shared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medical</a:t>
            </a:r>
            <a:r>
              <a:rPr lang="fr-FR" sz="2000" dirty="0">
                <a:solidFill>
                  <a:srgbClr val="000090"/>
                </a:solidFill>
              </a:rPr>
              <a:t> file (</a:t>
            </a:r>
            <a:r>
              <a:rPr lang="fr-FR" sz="2000" dirty="0" err="1">
                <a:solidFill>
                  <a:srgbClr val="000090"/>
                </a:solidFill>
              </a:rPr>
              <a:t>law</a:t>
            </a:r>
            <a:r>
              <a:rPr lang="fr-FR" sz="2000" dirty="0">
                <a:solidFill>
                  <a:srgbClr val="000090"/>
                </a:solidFill>
              </a:rPr>
              <a:t> of </a:t>
            </a:r>
            <a:r>
              <a:rPr lang="fr-FR" sz="2000" dirty="0" err="1">
                <a:solidFill>
                  <a:srgbClr val="000090"/>
                </a:solidFill>
              </a:rPr>
              <a:t>January</a:t>
            </a:r>
            <a:r>
              <a:rPr lang="fr-FR" sz="2000" dirty="0">
                <a:solidFill>
                  <a:srgbClr val="000090"/>
                </a:solidFill>
              </a:rPr>
              <a:t> 26, 2016)</a:t>
            </a:r>
          </a:p>
          <a:p>
            <a:r>
              <a:rPr lang="fr-FR" sz="2000" dirty="0">
                <a:solidFill>
                  <a:srgbClr val="000090"/>
                </a:solidFill>
              </a:rPr>
              <a:t>Connection to patient </a:t>
            </a:r>
            <a:r>
              <a:rPr lang="fr-FR" sz="2000" dirty="0" err="1">
                <a:solidFill>
                  <a:srgbClr val="000090"/>
                </a:solidFill>
              </a:rPr>
              <a:t>health</a:t>
            </a:r>
            <a:r>
              <a:rPr lang="fr-FR" sz="2000" dirty="0">
                <a:solidFill>
                  <a:srgbClr val="000090"/>
                </a:solidFill>
              </a:rPr>
              <a:t> data</a:t>
            </a:r>
          </a:p>
          <a:p>
            <a:r>
              <a:rPr lang="fr-FR" sz="2000" dirty="0" err="1">
                <a:solidFill>
                  <a:srgbClr val="000090"/>
                </a:solidFill>
              </a:rPr>
              <a:t>Tele-medicine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since</a:t>
            </a:r>
            <a:r>
              <a:rPr lang="fr-FR" sz="2000" dirty="0">
                <a:solidFill>
                  <a:srgbClr val="000090"/>
                </a:solidFill>
              </a:rPr>
              <a:t> 2010 (expertise, assistance, monitoring,</a:t>
            </a:r>
            <a:r>
              <a:rPr lang="is-IS" sz="2000" dirty="0">
                <a:solidFill>
                  <a:srgbClr val="000090"/>
                </a:solidFill>
              </a:rPr>
              <a:t>…)</a:t>
            </a:r>
            <a:endParaRPr lang="fr-FR" sz="2000" dirty="0">
              <a:solidFill>
                <a:srgbClr val="000090"/>
              </a:solidFill>
            </a:endParaRPr>
          </a:p>
          <a:p>
            <a:r>
              <a:rPr lang="fr-FR" sz="2000" dirty="0" err="1">
                <a:solidFill>
                  <a:srgbClr val="000090"/>
                </a:solidFill>
              </a:rPr>
              <a:t>Tele-advice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Tele-dialysis</a:t>
            </a:r>
            <a:r>
              <a:rPr lang="fr-FR" sz="2000" dirty="0">
                <a:solidFill>
                  <a:srgbClr val="000090"/>
                </a:solidFill>
              </a:rPr>
              <a:t>, 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18583" y="5754549"/>
            <a:ext cx="8295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0090"/>
                </a:solidFill>
              </a:rPr>
              <a:t>70% of </a:t>
            </a:r>
            <a:r>
              <a:rPr lang="fr-FR" sz="2000" dirty="0" err="1">
                <a:solidFill>
                  <a:srgbClr val="000090"/>
                </a:solidFill>
              </a:rPr>
              <a:t>physicians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consider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it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necessary</a:t>
            </a:r>
            <a:r>
              <a:rPr lang="fr-FR" sz="2000" dirty="0">
                <a:solidFill>
                  <a:srgbClr val="000090"/>
                </a:solidFill>
              </a:rPr>
              <a:t> to </a:t>
            </a:r>
            <a:r>
              <a:rPr lang="fr-FR" sz="2000" dirty="0" err="1">
                <a:solidFill>
                  <a:srgbClr val="000090"/>
                </a:solidFill>
              </a:rPr>
              <a:t>integrate</a:t>
            </a:r>
            <a:r>
              <a:rPr lang="fr-FR" sz="2000" dirty="0">
                <a:solidFill>
                  <a:srgbClr val="000090"/>
                </a:solidFill>
              </a:rPr>
              <a:t> digital in the </a:t>
            </a:r>
            <a:r>
              <a:rPr lang="fr-FR" sz="2000" dirty="0" err="1">
                <a:solidFill>
                  <a:srgbClr val="000090"/>
                </a:solidFill>
              </a:rPr>
              <a:t>organization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of care in the </a:t>
            </a:r>
            <a:r>
              <a:rPr lang="fr-FR" sz="2000" dirty="0" err="1">
                <a:solidFill>
                  <a:srgbClr val="000090"/>
                </a:solidFill>
              </a:rPr>
              <a:t>whole</a:t>
            </a:r>
            <a:r>
              <a:rPr lang="fr-FR" sz="2000" dirty="0">
                <a:solidFill>
                  <a:srgbClr val="000090"/>
                </a:solidFill>
              </a:rPr>
              <a:t> country </a:t>
            </a:r>
          </a:p>
          <a:p>
            <a:r>
              <a:rPr lang="fr-FR" sz="2000" dirty="0">
                <a:solidFill>
                  <a:srgbClr val="000090"/>
                </a:solidFill>
              </a:rPr>
              <a:t>Help </a:t>
            </a:r>
            <a:r>
              <a:rPr lang="fr-FR" sz="2000" dirty="0" err="1">
                <a:solidFill>
                  <a:srgbClr val="000090"/>
                </a:solidFill>
              </a:rPr>
              <a:t>with</a:t>
            </a:r>
            <a:r>
              <a:rPr lang="fr-FR" sz="2000" dirty="0">
                <a:solidFill>
                  <a:srgbClr val="000090"/>
                </a:solidFill>
              </a:rPr>
              <a:t> </a:t>
            </a:r>
            <a:r>
              <a:rPr lang="fr-FR" sz="2000" dirty="0" err="1">
                <a:solidFill>
                  <a:srgbClr val="000090"/>
                </a:solidFill>
              </a:rPr>
              <a:t>diagnosis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therapy</a:t>
            </a:r>
            <a:r>
              <a:rPr lang="fr-FR" sz="2000" dirty="0">
                <a:solidFill>
                  <a:srgbClr val="000090"/>
                </a:solidFill>
              </a:rPr>
              <a:t>, </a:t>
            </a:r>
            <a:r>
              <a:rPr lang="fr-FR" sz="2000" dirty="0" err="1">
                <a:solidFill>
                  <a:srgbClr val="000090"/>
                </a:solidFill>
              </a:rPr>
              <a:t>prognosis</a:t>
            </a:r>
            <a:r>
              <a:rPr lang="fr-FR" sz="2000" dirty="0">
                <a:solidFill>
                  <a:srgbClr val="000090"/>
                </a:solidFill>
              </a:rPr>
              <a:t>, patient </a:t>
            </a:r>
            <a:r>
              <a:rPr lang="fr-FR" sz="2000" dirty="0" err="1">
                <a:solidFill>
                  <a:srgbClr val="000090"/>
                </a:solidFill>
              </a:rPr>
              <a:t>follow</a:t>
            </a:r>
            <a:r>
              <a:rPr lang="fr-FR" sz="2000" dirty="0">
                <a:solidFill>
                  <a:srgbClr val="000090"/>
                </a:solidFill>
              </a:rPr>
              <a:t>-up</a:t>
            </a:r>
          </a:p>
          <a:p>
            <a:endParaRPr lang="fr-FR" sz="2000" dirty="0">
              <a:solidFill>
                <a:srgbClr val="00009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983A1F-E0D2-B441-ABDF-07E202B5A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56" y="4471242"/>
            <a:ext cx="2216093" cy="11220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FF8F1FE-A655-6145-AA98-FB7BA6F85CD0}"/>
              </a:ext>
            </a:extLst>
          </p:cNvPr>
          <p:cNvSpPr txBox="1"/>
          <p:nvPr/>
        </p:nvSpPr>
        <p:spPr>
          <a:xfrm>
            <a:off x="5926761" y="4546966"/>
            <a:ext cx="695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>
                <a:solidFill>
                  <a:srgbClr val="660066"/>
                </a:solidFill>
              </a:rPr>
              <a:t>IA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316FFB-941F-F448-8CC4-8DBC150066A0}"/>
              </a:ext>
            </a:extLst>
          </p:cNvPr>
          <p:cNvSpPr txBox="1"/>
          <p:nvPr/>
        </p:nvSpPr>
        <p:spPr>
          <a:xfrm>
            <a:off x="3985215" y="4908751"/>
            <a:ext cx="35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660066"/>
                </a:solidFill>
              </a:rPr>
              <a:t>Algorithmes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467429-A6AD-044E-967B-933176DE292A}"/>
              </a:ext>
            </a:extLst>
          </p:cNvPr>
          <p:cNvSpPr txBox="1"/>
          <p:nvPr/>
        </p:nvSpPr>
        <p:spPr>
          <a:xfrm>
            <a:off x="3448999" y="493630"/>
            <a:ext cx="464614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The </a:t>
            </a:r>
            <a:r>
              <a:rPr lang="fr-FR" sz="2800" dirty="0" err="1">
                <a:solidFill>
                  <a:srgbClr val="002060"/>
                </a:solidFill>
              </a:rPr>
              <a:t>physician</a:t>
            </a:r>
            <a:r>
              <a:rPr lang="fr-FR" sz="2800" dirty="0">
                <a:solidFill>
                  <a:srgbClr val="002060"/>
                </a:solidFill>
              </a:rPr>
              <a:t> in the digital </a:t>
            </a:r>
            <a:r>
              <a:rPr lang="fr-FR" sz="2800" dirty="0" err="1">
                <a:solidFill>
                  <a:srgbClr val="002060"/>
                </a:solidFill>
              </a:rPr>
              <a:t>age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46922" y="2041995"/>
            <a:ext cx="548868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>
              <a:solidFill>
                <a:srgbClr val="25176A"/>
              </a:solidFill>
            </a:endParaRPr>
          </a:p>
          <a:p>
            <a:r>
              <a:rPr lang="fr-FR" sz="2000" dirty="0">
                <a:solidFill>
                  <a:srgbClr val="25176A"/>
                </a:solidFill>
              </a:rPr>
              <a:t>Skin cancer: </a:t>
            </a:r>
          </a:p>
          <a:p>
            <a:r>
              <a:rPr lang="fr-FR" sz="2000" dirty="0" err="1">
                <a:solidFill>
                  <a:srgbClr val="25176A"/>
                </a:solidFill>
              </a:rPr>
              <a:t>Dermatological</a:t>
            </a:r>
            <a:r>
              <a:rPr lang="fr-FR" sz="2000" dirty="0">
                <a:solidFill>
                  <a:srgbClr val="25176A"/>
                </a:solidFill>
              </a:rPr>
              <a:t> </a:t>
            </a:r>
            <a:r>
              <a:rPr lang="fr-FR" sz="2000" dirty="0" err="1">
                <a:solidFill>
                  <a:srgbClr val="25176A"/>
                </a:solidFill>
              </a:rPr>
              <a:t>diagnosis</a:t>
            </a:r>
            <a:r>
              <a:rPr lang="fr-FR" sz="2000" dirty="0">
                <a:solidFill>
                  <a:srgbClr val="25176A"/>
                </a:solidFill>
              </a:rPr>
              <a:t> </a:t>
            </a:r>
          </a:p>
          <a:p>
            <a:endParaRPr lang="fr-FR" sz="2000" dirty="0">
              <a:solidFill>
                <a:srgbClr val="25176A"/>
              </a:solidFill>
            </a:endParaRPr>
          </a:p>
          <a:p>
            <a:r>
              <a:rPr lang="fr-FR" sz="2000" dirty="0" err="1">
                <a:solidFill>
                  <a:srgbClr val="25176A"/>
                </a:solidFill>
              </a:rPr>
              <a:t>Deep</a:t>
            </a:r>
            <a:r>
              <a:rPr lang="fr-FR" sz="2000" dirty="0">
                <a:solidFill>
                  <a:srgbClr val="25176A"/>
                </a:solidFill>
              </a:rPr>
              <a:t> </a:t>
            </a:r>
            <a:r>
              <a:rPr lang="fr-FR" sz="2000" dirty="0" err="1">
                <a:solidFill>
                  <a:srgbClr val="25176A"/>
                </a:solidFill>
              </a:rPr>
              <a:t>learning</a:t>
            </a:r>
            <a:r>
              <a:rPr lang="fr-FR" sz="2000" dirty="0">
                <a:solidFill>
                  <a:srgbClr val="25176A"/>
                </a:solidFill>
              </a:rPr>
              <a:t>: </a:t>
            </a:r>
            <a:r>
              <a:rPr lang="fr-FR" sz="2000" dirty="0" err="1">
                <a:solidFill>
                  <a:srgbClr val="25176A"/>
                </a:solidFill>
              </a:rPr>
              <a:t>convolutional</a:t>
            </a:r>
            <a:r>
              <a:rPr lang="fr-FR" sz="2000" dirty="0">
                <a:solidFill>
                  <a:srgbClr val="25176A"/>
                </a:solidFill>
              </a:rPr>
              <a:t> neural networks </a:t>
            </a:r>
          </a:p>
          <a:p>
            <a:r>
              <a:rPr lang="fr-FR" sz="2000" dirty="0" err="1">
                <a:solidFill>
                  <a:srgbClr val="25176A"/>
                </a:solidFill>
              </a:rPr>
              <a:t>Diagnosis</a:t>
            </a:r>
            <a:r>
              <a:rPr lang="fr-FR" sz="2000" dirty="0">
                <a:solidFill>
                  <a:srgbClr val="25176A"/>
                </a:solidFill>
              </a:rPr>
              <a:t> of the </a:t>
            </a:r>
            <a:r>
              <a:rPr lang="fr-FR" sz="2000" dirty="0" err="1">
                <a:solidFill>
                  <a:srgbClr val="25176A"/>
                </a:solidFill>
              </a:rPr>
              <a:t>most</a:t>
            </a:r>
            <a:r>
              <a:rPr lang="fr-FR" sz="2000" dirty="0">
                <a:solidFill>
                  <a:srgbClr val="25176A"/>
                </a:solidFill>
              </a:rPr>
              <a:t> </a:t>
            </a:r>
            <a:r>
              <a:rPr lang="fr-FR" sz="2000" dirty="0" err="1">
                <a:solidFill>
                  <a:srgbClr val="25176A"/>
                </a:solidFill>
              </a:rPr>
              <a:t>common</a:t>
            </a:r>
            <a:r>
              <a:rPr lang="fr-FR" sz="2000" dirty="0">
                <a:solidFill>
                  <a:srgbClr val="25176A"/>
                </a:solidFill>
              </a:rPr>
              <a:t> </a:t>
            </a:r>
            <a:r>
              <a:rPr lang="fr-FR" sz="2000" dirty="0" err="1">
                <a:solidFill>
                  <a:srgbClr val="25176A"/>
                </a:solidFill>
              </a:rPr>
              <a:t>malignancies</a:t>
            </a:r>
            <a:r>
              <a:rPr lang="fr-FR" sz="2000" dirty="0">
                <a:solidFill>
                  <a:srgbClr val="25176A"/>
                </a:solidFill>
              </a:rPr>
              <a:t> </a:t>
            </a:r>
          </a:p>
          <a:p>
            <a:r>
              <a:rPr lang="fr-FR" sz="2000" dirty="0">
                <a:solidFill>
                  <a:srgbClr val="25176A"/>
                </a:solidFill>
              </a:rPr>
              <a:t>(</a:t>
            </a:r>
            <a:r>
              <a:rPr lang="fr-FR" sz="2000" dirty="0" err="1">
                <a:solidFill>
                  <a:srgbClr val="25176A"/>
                </a:solidFill>
              </a:rPr>
              <a:t>carcinomas</a:t>
            </a:r>
            <a:r>
              <a:rPr lang="fr-FR" sz="2000" dirty="0">
                <a:solidFill>
                  <a:srgbClr val="25176A"/>
                </a:solidFill>
              </a:rPr>
              <a:t>) and the </a:t>
            </a:r>
            <a:r>
              <a:rPr lang="fr-FR" sz="2000" dirty="0" err="1">
                <a:solidFill>
                  <a:srgbClr val="25176A"/>
                </a:solidFill>
              </a:rPr>
              <a:t>most</a:t>
            </a:r>
            <a:r>
              <a:rPr lang="fr-FR" sz="2000" dirty="0">
                <a:solidFill>
                  <a:srgbClr val="25176A"/>
                </a:solidFill>
              </a:rPr>
              <a:t> </a:t>
            </a:r>
            <a:r>
              <a:rPr lang="fr-FR" sz="2000" dirty="0" err="1">
                <a:solidFill>
                  <a:srgbClr val="25176A"/>
                </a:solidFill>
              </a:rPr>
              <a:t>fearsome</a:t>
            </a:r>
            <a:r>
              <a:rPr lang="fr-FR" sz="2000" dirty="0">
                <a:solidFill>
                  <a:srgbClr val="25176A"/>
                </a:solidFill>
              </a:rPr>
              <a:t> (</a:t>
            </a:r>
            <a:r>
              <a:rPr lang="fr-FR" sz="2000" dirty="0" err="1">
                <a:solidFill>
                  <a:srgbClr val="25176A"/>
                </a:solidFill>
              </a:rPr>
              <a:t>melanomas</a:t>
            </a:r>
            <a:r>
              <a:rPr lang="fr-FR" sz="2000" dirty="0">
                <a:solidFill>
                  <a:srgbClr val="25176A"/>
                </a:solidFill>
              </a:rPr>
              <a:t>) </a:t>
            </a:r>
          </a:p>
          <a:p>
            <a:endParaRPr lang="fr-FR" sz="2000" dirty="0">
              <a:solidFill>
                <a:srgbClr val="25176A"/>
              </a:solidFill>
            </a:endParaRPr>
          </a:p>
          <a:p>
            <a:r>
              <a:rPr lang="fr-FR" sz="2000" dirty="0">
                <a:solidFill>
                  <a:srgbClr val="25176A"/>
                </a:solidFill>
              </a:rPr>
              <a:t>130,000 images (2,000 </a:t>
            </a:r>
            <a:r>
              <a:rPr lang="fr-FR" sz="2000" dirty="0" err="1">
                <a:solidFill>
                  <a:srgbClr val="25176A"/>
                </a:solidFill>
              </a:rPr>
              <a:t>cutaneous</a:t>
            </a:r>
            <a:r>
              <a:rPr lang="fr-FR" sz="2000" dirty="0">
                <a:solidFill>
                  <a:srgbClr val="25176A"/>
                </a:solidFill>
              </a:rPr>
              <a:t> pathologies) </a:t>
            </a:r>
          </a:p>
          <a:p>
            <a:r>
              <a:rPr lang="fr-FR" sz="2000" dirty="0">
                <a:solidFill>
                  <a:srgbClr val="25176A"/>
                </a:solidFill>
              </a:rPr>
              <a:t>Confrontation </a:t>
            </a:r>
            <a:r>
              <a:rPr lang="fr-FR" sz="2000" dirty="0" err="1">
                <a:solidFill>
                  <a:srgbClr val="25176A"/>
                </a:solidFill>
              </a:rPr>
              <a:t>with</a:t>
            </a:r>
            <a:r>
              <a:rPr lang="fr-FR" sz="2000" dirty="0">
                <a:solidFill>
                  <a:srgbClr val="25176A"/>
                </a:solidFill>
              </a:rPr>
              <a:t> 21 </a:t>
            </a:r>
            <a:r>
              <a:rPr lang="fr-FR" sz="2000" dirty="0" err="1">
                <a:solidFill>
                  <a:srgbClr val="25176A"/>
                </a:solidFill>
              </a:rPr>
              <a:t>dermatologists</a:t>
            </a:r>
            <a:endParaRPr lang="fr-FR" sz="2000" dirty="0">
              <a:solidFill>
                <a:srgbClr val="25176A"/>
              </a:solidFill>
            </a:endParaRPr>
          </a:p>
          <a:p>
            <a:endParaRPr lang="fr-FR" sz="2000" dirty="0">
              <a:solidFill>
                <a:srgbClr val="25176A"/>
              </a:solidFill>
            </a:endParaRPr>
          </a:p>
          <a:p>
            <a:endParaRPr lang="fr-FR" sz="2000" dirty="0">
              <a:solidFill>
                <a:srgbClr val="25176A"/>
              </a:solidFill>
            </a:endParaRPr>
          </a:p>
          <a:p>
            <a:r>
              <a:rPr lang="fr-FR" sz="2000" dirty="0">
                <a:solidFill>
                  <a:srgbClr val="25176A"/>
                </a:solidFill>
              </a:rPr>
              <a:t>Esteva et al, Nature 2017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265" y="1163710"/>
            <a:ext cx="3281783" cy="21562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92500" y="431800"/>
            <a:ext cx="470064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The </a:t>
            </a:r>
            <a:r>
              <a:rPr lang="fr-FR" sz="2800" dirty="0" err="1">
                <a:solidFill>
                  <a:srgbClr val="000090"/>
                </a:solidFill>
              </a:rPr>
              <a:t>dermatologist</a:t>
            </a:r>
            <a:r>
              <a:rPr lang="fr-FR" sz="2800" dirty="0">
                <a:solidFill>
                  <a:srgbClr val="000090"/>
                </a:solidFill>
              </a:rPr>
              <a:t> smartphone</a:t>
            </a:r>
          </a:p>
        </p:txBody>
      </p:sp>
    </p:spTree>
    <p:extLst>
      <p:ext uri="{BB962C8B-B14F-4D97-AF65-F5344CB8AC3E}">
        <p14:creationId xmlns:p14="http://schemas.microsoft.com/office/powerpoint/2010/main" val="162681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84300"/>
            <a:ext cx="9144000" cy="408870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26201" y="6204466"/>
            <a:ext cx="3559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000090"/>
                </a:solidFill>
              </a:rPr>
              <a:t>Leachman</a:t>
            </a:r>
            <a:r>
              <a:rPr lang="fr-FR" sz="1600" dirty="0">
                <a:solidFill>
                  <a:srgbClr val="000090"/>
                </a:solidFill>
              </a:rPr>
              <a:t> S and </a:t>
            </a:r>
            <a:r>
              <a:rPr lang="fr-FR" sz="1600" dirty="0" err="1">
                <a:solidFill>
                  <a:srgbClr val="000090"/>
                </a:solidFill>
              </a:rPr>
              <a:t>Merlino</a:t>
            </a:r>
            <a:r>
              <a:rPr lang="fr-FR" sz="1600" dirty="0">
                <a:solidFill>
                  <a:srgbClr val="000090"/>
                </a:solidFill>
              </a:rPr>
              <a:t> G, Nature 2017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20991F-7960-3A4F-B23F-6741E121EF44}"/>
              </a:ext>
            </a:extLst>
          </p:cNvPr>
          <p:cNvSpPr txBox="1"/>
          <p:nvPr/>
        </p:nvSpPr>
        <p:spPr>
          <a:xfrm>
            <a:off x="3492500" y="431800"/>
            <a:ext cx="470064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90"/>
                </a:solidFill>
              </a:rPr>
              <a:t>The </a:t>
            </a:r>
            <a:r>
              <a:rPr lang="fr-FR" sz="2800" dirty="0" err="1">
                <a:solidFill>
                  <a:srgbClr val="000090"/>
                </a:solidFill>
              </a:rPr>
              <a:t>dermatologist</a:t>
            </a:r>
            <a:r>
              <a:rPr lang="fr-FR" sz="2800" dirty="0">
                <a:solidFill>
                  <a:srgbClr val="000090"/>
                </a:solidFill>
              </a:rPr>
              <a:t> smartphone</a:t>
            </a:r>
          </a:p>
        </p:txBody>
      </p:sp>
    </p:spTree>
    <p:extLst>
      <p:ext uri="{BB962C8B-B14F-4D97-AF65-F5344CB8AC3E}">
        <p14:creationId xmlns:p14="http://schemas.microsoft.com/office/powerpoint/2010/main" val="2064105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1207</Words>
  <Application>Microsoft Office PowerPoint</Application>
  <PresentationFormat>Widescreen</PresentationFormat>
  <Paragraphs>261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Ubuntu</vt:lpstr>
      <vt:lpstr>Ubuntu Light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Collège de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Corvol</dc:creator>
  <cp:lastModifiedBy>Russel MacDonald</cp:lastModifiedBy>
  <cp:revision>153</cp:revision>
  <cp:lastPrinted>2019-06-18T16:50:37Z</cp:lastPrinted>
  <dcterms:created xsi:type="dcterms:W3CDTF">2018-03-07T13:48:57Z</dcterms:created>
  <dcterms:modified xsi:type="dcterms:W3CDTF">2019-09-12T20:34:56Z</dcterms:modified>
</cp:coreProperties>
</file>